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charts/chart6.xml" ContentType="application/vnd.openxmlformats-officedocument.drawingml.chart+xml"/>
  <Override PartName="/ppt/drawings/drawing3.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25.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drawings/drawing4.xml" ContentType="application/vnd.openxmlformats-officedocument.drawingml.chartshapes+xml"/>
  <Override PartName="/ppt/charts/chart11.xml" ContentType="application/vnd.openxmlformats-officedocument.drawingml.chart+xml"/>
  <Override PartName="/ppt/notesSlides/notesSlide26.xml" ContentType="application/vnd.openxmlformats-officedocument.presentationml.notesSlide+xml"/>
  <Override PartName="/ppt/charts/chart12.xml" ContentType="application/vnd.openxmlformats-officedocument.drawingml.chart+xml"/>
  <Override PartName="/ppt/drawings/drawing5.xml" ContentType="application/vnd.openxmlformats-officedocument.drawingml.chartshapes+xml"/>
  <Override PartName="/ppt/charts/chart13.xml" ContentType="application/vnd.openxmlformats-officedocument.drawingml.chart+xml"/>
  <Override PartName="/ppt/drawings/drawing6.xml" ContentType="application/vnd.openxmlformats-officedocument.drawingml.chartshapes+xml"/>
  <Override PartName="/ppt/charts/chart14.xml" ContentType="application/vnd.openxmlformats-officedocument.drawingml.chart+xml"/>
  <Override PartName="/ppt/notesSlides/notesSlide27.xml" ContentType="application/vnd.openxmlformats-officedocument.presentationml.notesSlide+xml"/>
  <Override PartName="/ppt/charts/chart15.xml" ContentType="application/vnd.openxmlformats-officedocument.drawingml.chart+xml"/>
  <Override PartName="/ppt/drawings/drawing7.xml" ContentType="application/vnd.openxmlformats-officedocument.drawingml.chartshapes+xml"/>
  <Override PartName="/ppt/charts/chart16.xml" ContentType="application/vnd.openxmlformats-officedocument.drawingml.chart+xml"/>
  <Override PartName="/ppt/charts/chart17.xml" ContentType="application/vnd.openxmlformats-officedocument.drawingml.chart+xml"/>
  <Override PartName="/ppt/drawings/drawing8.xml" ContentType="application/vnd.openxmlformats-officedocument.drawingml.chartshapes+xml"/>
  <Override PartName="/ppt/charts/chart18.xml" ContentType="application/vnd.openxmlformats-officedocument.drawingml.chart+xml"/>
  <Override PartName="/ppt/drawings/drawing9.xml" ContentType="application/vnd.openxmlformats-officedocument.drawingml.chartshapes+xml"/>
  <Override PartName="/ppt/notesSlides/notesSlide28.xml" ContentType="application/vnd.openxmlformats-officedocument.presentationml.notesSlide+xml"/>
  <Override PartName="/ppt/charts/chart19.xml" ContentType="application/vnd.openxmlformats-officedocument.drawingml.chart+xml"/>
  <Override PartName="/ppt/drawings/drawing10.xml" ContentType="application/vnd.openxmlformats-officedocument.drawingml.chartshapes+xml"/>
  <Override PartName="/ppt/charts/chart20.xml" ContentType="application/vnd.openxmlformats-officedocument.drawingml.chart+xml"/>
  <Override PartName="/ppt/notesSlides/notesSlide29.xml" ContentType="application/vnd.openxmlformats-officedocument.presentationml.notesSlide+xml"/>
  <Override PartName="/ppt/charts/chart21.xml" ContentType="application/vnd.openxmlformats-officedocument.drawingml.chart+xml"/>
  <Override PartName="/ppt/drawings/drawing11.xml" ContentType="application/vnd.openxmlformats-officedocument.drawingml.chartshapes+xml"/>
  <Override PartName="/ppt/charts/chart22.xml" ContentType="application/vnd.openxmlformats-officedocument.drawingml.chart+xml"/>
  <Override PartName="/ppt/drawings/drawing12.xml" ContentType="application/vnd.openxmlformats-officedocument.drawingml.chartshape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5"/>
  </p:sldMasterIdLst>
  <p:notesMasterIdLst>
    <p:notesMasterId r:id="rId40"/>
  </p:notesMasterIdLst>
  <p:handoutMasterIdLst>
    <p:handoutMasterId r:id="rId41"/>
  </p:handoutMasterIdLst>
  <p:sldIdLst>
    <p:sldId id="513" r:id="rId6"/>
    <p:sldId id="566" r:id="rId7"/>
    <p:sldId id="599" r:id="rId8"/>
    <p:sldId id="601" r:id="rId9"/>
    <p:sldId id="600" r:id="rId10"/>
    <p:sldId id="605" r:id="rId11"/>
    <p:sldId id="573" r:id="rId12"/>
    <p:sldId id="611" r:id="rId13"/>
    <p:sldId id="609" r:id="rId14"/>
    <p:sldId id="610" r:id="rId15"/>
    <p:sldId id="613" r:id="rId16"/>
    <p:sldId id="607" r:id="rId17"/>
    <p:sldId id="620" r:id="rId18"/>
    <p:sldId id="584" r:id="rId19"/>
    <p:sldId id="616" r:id="rId20"/>
    <p:sldId id="608" r:id="rId21"/>
    <p:sldId id="579" r:id="rId22"/>
    <p:sldId id="603" r:id="rId23"/>
    <p:sldId id="592" r:id="rId24"/>
    <p:sldId id="598" r:id="rId25"/>
    <p:sldId id="593" r:id="rId26"/>
    <p:sldId id="594" r:id="rId27"/>
    <p:sldId id="595" r:id="rId28"/>
    <p:sldId id="576" r:id="rId29"/>
    <p:sldId id="577" r:id="rId30"/>
    <p:sldId id="570" r:id="rId31"/>
    <p:sldId id="619" r:id="rId32"/>
    <p:sldId id="572" r:id="rId33"/>
    <p:sldId id="574" r:id="rId34"/>
    <p:sldId id="578" r:id="rId35"/>
    <p:sldId id="575" r:id="rId36"/>
    <p:sldId id="617" r:id="rId37"/>
    <p:sldId id="590" r:id="rId38"/>
    <p:sldId id="618" r:id="rId39"/>
  </p:sldIdLst>
  <p:sldSz cx="9144000" cy="6858000" type="screen4x3"/>
  <p:notesSz cx="7315200" cy="96012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Galligher" initials="JG" lastIdx="1" clrIdx="0"/>
  <p:cmAuthor id="1" name="Etta Short" initials="ES"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7722"/>
    <a:srgbClr val="739600"/>
    <a:srgbClr val="D19000"/>
    <a:srgbClr val="83AC00"/>
    <a:srgbClr val="FFFFFF"/>
    <a:srgbClr val="3B0083"/>
    <a:srgbClr val="A22B38"/>
    <a:srgbClr val="D45D00"/>
    <a:srgbClr val="00549F"/>
    <a:srgbClr val="9B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0" autoAdjust="0"/>
    <p:restoredTop sz="70547" autoAdjust="0"/>
  </p:normalViewPr>
  <p:slideViewPr>
    <p:cSldViewPr snapToGrid="0">
      <p:cViewPr>
        <p:scale>
          <a:sx n="66" d="100"/>
          <a:sy n="66" d="100"/>
        </p:scale>
        <p:origin x="-3024" y="-348"/>
      </p:cViewPr>
      <p:guideLst>
        <p:guide orient="horz" pos="864"/>
        <p:guide orient="horz" pos="3624"/>
        <p:guide orient="horz" pos="3376"/>
        <p:guide orient="horz" pos="943"/>
        <p:guide orient="horz" pos="254"/>
        <p:guide pos="288"/>
        <p:guide pos="5340"/>
        <p:guide pos="3019"/>
      </p:guideLst>
    </p:cSldViewPr>
  </p:slideViewPr>
  <p:notesTextViewPr>
    <p:cViewPr>
      <p:scale>
        <a:sx n="1" d="1"/>
        <a:sy n="1" d="1"/>
      </p:scale>
      <p:origin x="0" y="0"/>
    </p:cViewPr>
  </p:notesTextViewPr>
  <p:sorterViewPr>
    <p:cViewPr>
      <p:scale>
        <a:sx n="60" d="100"/>
        <a:sy n="60" d="100"/>
      </p:scale>
      <p:origin x="0" y="0"/>
    </p:cViewPr>
  </p:sorterViewPr>
  <p:notesViewPr>
    <p:cSldViewPr snapToGrid="0">
      <p:cViewPr>
        <p:scale>
          <a:sx n="70" d="100"/>
          <a:sy n="70" d="100"/>
        </p:scale>
        <p:origin x="-1368" y="-5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7.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8.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0.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2.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3.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6.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Chart%20in%20Microsoft%20PowerPoint"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Chart%20in%20Microsoft%20PowerPoint"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715970424836162E-2"/>
          <c:y val="3.2945191652815696E-2"/>
          <c:w val="0.93262590206259399"/>
          <c:h val="0.89603775702909361"/>
        </c:manualLayout>
      </c:layout>
      <c:lineChart>
        <c:grouping val="standard"/>
        <c:varyColors val="0"/>
        <c:ser>
          <c:idx val="0"/>
          <c:order val="0"/>
          <c:tx>
            <c:strRef>
              <c:f>Sheet1!$B$6</c:f>
              <c:strCache>
                <c:ptCount val="1"/>
                <c:pt idx="0">
                  <c:v>Behavioral Health Condition (BHC)</c:v>
                </c:pt>
              </c:strCache>
            </c:strRef>
          </c:tx>
          <c:dLbls>
            <c:dLbl>
              <c:idx val="0"/>
              <c:layout>
                <c:manualLayout>
                  <c:x val="-3.7894267474568456E-2"/>
                  <c:y val="-3.5940209075798937E-2"/>
                </c:manualLayout>
              </c:layout>
              <c:showLegendKey val="0"/>
              <c:showVal val="1"/>
              <c:showCatName val="0"/>
              <c:showSerName val="0"/>
              <c:showPercent val="0"/>
              <c:showBubbleSize val="0"/>
            </c:dLbl>
            <c:dLbl>
              <c:idx val="1"/>
              <c:layout>
                <c:manualLayout>
                  <c:x val="-3.1831184678637513E-2"/>
                  <c:y val="-4.7920278767731916E-2"/>
                </c:manualLayout>
              </c:layout>
              <c:showLegendKey val="0"/>
              <c:showVal val="1"/>
              <c:showCatName val="0"/>
              <c:showSerName val="0"/>
              <c:showPercent val="0"/>
              <c:showBubbleSize val="0"/>
            </c:dLbl>
            <c:dLbl>
              <c:idx val="2"/>
              <c:layout>
                <c:manualLayout>
                  <c:x val="-3.4862726076602991E-2"/>
                  <c:y val="-3.5940209075798937E-2"/>
                </c:manualLayout>
              </c:layout>
              <c:showLegendKey val="0"/>
              <c:showVal val="1"/>
              <c:showCatName val="0"/>
              <c:showSerName val="0"/>
              <c:showPercent val="0"/>
              <c:showBubbleSize val="0"/>
            </c:dLbl>
            <c:dLbl>
              <c:idx val="3"/>
              <c:layout>
                <c:manualLayout>
                  <c:x val="-3.3346955377620252E-2"/>
                  <c:y val="-4.1930243921765427E-2"/>
                </c:manualLayout>
              </c:layout>
              <c:showLegendKey val="0"/>
              <c:showVal val="1"/>
              <c:showCatName val="0"/>
              <c:showSerName val="0"/>
              <c:showPercent val="0"/>
              <c:showBubbleSize val="0"/>
            </c:dLbl>
            <c:dLbl>
              <c:idx val="4"/>
              <c:layout>
                <c:manualLayout>
                  <c:x val="-3.3346955377620252E-2"/>
                  <c:y val="-3.594020907579891E-2"/>
                </c:manualLayout>
              </c:layout>
              <c:showLegendKey val="0"/>
              <c:showVal val="1"/>
              <c:showCatName val="0"/>
              <c:showSerName val="0"/>
              <c:showPercent val="0"/>
              <c:showBubbleSize val="0"/>
            </c:dLbl>
            <c:dLbl>
              <c:idx val="5"/>
              <c:layout>
                <c:manualLayout>
                  <c:x val="-3.0315413979654777E-2"/>
                  <c:y val="-3.5940209075798937E-2"/>
                </c:manualLayout>
              </c:layout>
              <c:showLegendKey val="0"/>
              <c:showVal val="1"/>
              <c:showCatName val="0"/>
              <c:showSerName val="0"/>
              <c:showPercent val="0"/>
              <c:showBubbleSize val="0"/>
            </c:dLbl>
            <c:dLbl>
              <c:idx val="6"/>
              <c:layout>
                <c:manualLayout>
                  <c:x val="-2.7283872581689187E-2"/>
                  <c:y val="-3.8935226498782186E-2"/>
                </c:manualLayout>
              </c:layout>
              <c:showLegendKey val="0"/>
              <c:showVal val="1"/>
              <c:showCatName val="0"/>
              <c:showSerName val="0"/>
              <c:showPercent val="0"/>
              <c:showBubbleSize val="0"/>
            </c:dLbl>
            <c:dLbl>
              <c:idx val="7"/>
              <c:layout>
                <c:manualLayout>
                  <c:x val="-2.1220789785758344E-2"/>
                  <c:y val="-5.3910313613698406E-2"/>
                </c:manualLayout>
              </c:layout>
              <c:showLegendKey val="0"/>
              <c:showVal val="1"/>
              <c:showCatName val="0"/>
              <c:showSerName val="0"/>
              <c:showPercent val="0"/>
              <c:showBubbleSize val="0"/>
            </c:dLbl>
            <c:txPr>
              <a:bodyPr/>
              <a:lstStyle/>
              <a:p>
                <a:pPr>
                  <a:defRPr sz="1600"/>
                </a:pPr>
                <a:endParaRPr lang="en-US"/>
              </a:p>
            </c:txPr>
            <c:showLegendKey val="0"/>
            <c:showVal val="1"/>
            <c:showCatName val="0"/>
            <c:showSerName val="0"/>
            <c:showPercent val="0"/>
            <c:showBubbleSize val="0"/>
            <c:showLeaderLines val="0"/>
          </c:dLbls>
          <c:cat>
            <c:numRef>
              <c:f>Sheet1!$A$7:$A$14</c:f>
              <c:numCache>
                <c:formatCode>General</c:formatCode>
                <c:ptCount val="8"/>
                <c:pt idx="0">
                  <c:v>2008</c:v>
                </c:pt>
                <c:pt idx="1">
                  <c:v>2009</c:v>
                </c:pt>
                <c:pt idx="2">
                  <c:v>2010</c:v>
                </c:pt>
                <c:pt idx="3">
                  <c:v>2011</c:v>
                </c:pt>
                <c:pt idx="4">
                  <c:v>2012</c:v>
                </c:pt>
                <c:pt idx="5">
                  <c:v>2013</c:v>
                </c:pt>
                <c:pt idx="6">
                  <c:v>2014</c:v>
                </c:pt>
                <c:pt idx="7">
                  <c:v>2015</c:v>
                </c:pt>
              </c:numCache>
            </c:numRef>
          </c:cat>
          <c:val>
            <c:numRef>
              <c:f>Sheet1!$B$7:$B$14</c:f>
              <c:numCache>
                <c:formatCode>0.0%</c:formatCode>
                <c:ptCount val="8"/>
                <c:pt idx="0">
                  <c:v>0.41499999999999998</c:v>
                </c:pt>
                <c:pt idx="1">
                  <c:v>0.39200000000000002</c:v>
                </c:pt>
                <c:pt idx="2">
                  <c:v>0.38</c:v>
                </c:pt>
                <c:pt idx="3">
                  <c:v>0.371</c:v>
                </c:pt>
                <c:pt idx="4">
                  <c:v>0.375</c:v>
                </c:pt>
                <c:pt idx="5">
                  <c:v>0.35499999999999998</c:v>
                </c:pt>
                <c:pt idx="6">
                  <c:v>0.35199999999999998</c:v>
                </c:pt>
                <c:pt idx="7">
                  <c:v>0.34200000000000003</c:v>
                </c:pt>
              </c:numCache>
            </c:numRef>
          </c:val>
          <c:smooth val="0"/>
        </c:ser>
        <c:ser>
          <c:idx val="1"/>
          <c:order val="1"/>
          <c:tx>
            <c:strRef>
              <c:f>Sheet1!$C$6</c:f>
              <c:strCache>
                <c:ptCount val="1"/>
                <c:pt idx="0">
                  <c:v>No BHC</c:v>
                </c:pt>
              </c:strCache>
            </c:strRef>
          </c:tx>
          <c:spPr>
            <a:ln>
              <a:solidFill>
                <a:srgbClr val="739600"/>
              </a:solidFill>
            </a:ln>
          </c:spPr>
          <c:marker>
            <c:spPr>
              <a:ln>
                <a:solidFill>
                  <a:srgbClr val="739600"/>
                </a:solidFill>
              </a:ln>
            </c:spPr>
          </c:marker>
          <c:dLbls>
            <c:dLbl>
              <c:idx val="0"/>
              <c:layout>
                <c:manualLayout>
                  <c:x val="-3.6378496775585717E-2"/>
                  <c:y val="-4.4925261344748675E-2"/>
                </c:manualLayout>
              </c:layout>
              <c:showLegendKey val="0"/>
              <c:showVal val="1"/>
              <c:showCatName val="0"/>
              <c:showSerName val="0"/>
              <c:showPercent val="0"/>
              <c:showBubbleSize val="0"/>
            </c:dLbl>
            <c:dLbl>
              <c:idx val="1"/>
              <c:layout>
                <c:manualLayout>
                  <c:x val="-3.4862726076602991E-2"/>
                  <c:y val="-4.7920278767731916E-2"/>
                </c:manualLayout>
              </c:layout>
              <c:showLegendKey val="0"/>
              <c:showVal val="1"/>
              <c:showCatName val="0"/>
              <c:showSerName val="0"/>
              <c:showPercent val="0"/>
              <c:showBubbleSize val="0"/>
            </c:dLbl>
            <c:dLbl>
              <c:idx val="2"/>
              <c:layout>
                <c:manualLayout>
                  <c:x val="-3.941003817355121E-2"/>
                  <c:y val="-4.4925261344748675E-2"/>
                </c:manualLayout>
              </c:layout>
              <c:showLegendKey val="0"/>
              <c:showVal val="1"/>
              <c:showCatName val="0"/>
              <c:showSerName val="0"/>
              <c:showPercent val="0"/>
              <c:showBubbleSize val="0"/>
            </c:dLbl>
            <c:dLbl>
              <c:idx val="3"/>
              <c:layout>
                <c:manualLayout>
                  <c:x val="-3.789426747456847E-2"/>
                  <c:y val="-4.7920278767731916E-2"/>
                </c:manualLayout>
              </c:layout>
              <c:showLegendKey val="0"/>
              <c:showVal val="1"/>
              <c:showCatName val="0"/>
              <c:showSerName val="0"/>
              <c:showPercent val="0"/>
              <c:showBubbleSize val="0"/>
            </c:dLbl>
            <c:dLbl>
              <c:idx val="4"/>
              <c:layout>
                <c:manualLayout>
                  <c:x val="-3.941003817355121E-2"/>
                  <c:y val="-5.0915296190715165E-2"/>
                </c:manualLayout>
              </c:layout>
              <c:showLegendKey val="0"/>
              <c:showVal val="1"/>
              <c:showCatName val="0"/>
              <c:showSerName val="0"/>
              <c:showPercent val="0"/>
              <c:showBubbleSize val="0"/>
            </c:dLbl>
            <c:dLbl>
              <c:idx val="5"/>
              <c:layout>
                <c:manualLayout>
                  <c:x val="-3.789426747456847E-2"/>
                  <c:y val="-4.7920278767731916E-2"/>
                </c:manualLayout>
              </c:layout>
              <c:showLegendKey val="0"/>
              <c:showVal val="1"/>
              <c:showCatName val="0"/>
              <c:showSerName val="0"/>
              <c:showPercent val="0"/>
              <c:showBubbleSize val="0"/>
            </c:dLbl>
            <c:dLbl>
              <c:idx val="6"/>
              <c:layout>
                <c:manualLayout>
                  <c:x val="-4.6988891668464795E-2"/>
                  <c:y val="-5.9900348459664896E-2"/>
                </c:manualLayout>
              </c:layout>
              <c:showLegendKey val="0"/>
              <c:showVal val="1"/>
              <c:showCatName val="0"/>
              <c:showSerName val="0"/>
              <c:showPercent val="0"/>
              <c:showBubbleSize val="0"/>
            </c:dLbl>
            <c:dLbl>
              <c:idx val="7"/>
              <c:layout>
                <c:manualLayout>
                  <c:x val="-3.1831184678637513E-2"/>
                  <c:y val="-4.1930243921765427E-2"/>
                </c:manualLayout>
              </c:layout>
              <c:showLegendKey val="0"/>
              <c:showVal val="1"/>
              <c:showCatName val="0"/>
              <c:showSerName val="0"/>
              <c:showPercent val="0"/>
              <c:showBubbleSize val="0"/>
            </c:dLbl>
            <c:txPr>
              <a:bodyPr/>
              <a:lstStyle/>
              <a:p>
                <a:pPr>
                  <a:defRPr sz="1600"/>
                </a:pPr>
                <a:endParaRPr lang="en-US"/>
              </a:p>
            </c:txPr>
            <c:showLegendKey val="0"/>
            <c:showVal val="1"/>
            <c:showCatName val="0"/>
            <c:showSerName val="0"/>
            <c:showPercent val="0"/>
            <c:showBubbleSize val="0"/>
            <c:showLeaderLines val="0"/>
          </c:dLbls>
          <c:cat>
            <c:numRef>
              <c:f>Sheet1!$A$7:$A$14</c:f>
              <c:numCache>
                <c:formatCode>General</c:formatCode>
                <c:ptCount val="8"/>
                <c:pt idx="0">
                  <c:v>2008</c:v>
                </c:pt>
                <c:pt idx="1">
                  <c:v>2009</c:v>
                </c:pt>
                <c:pt idx="2">
                  <c:v>2010</c:v>
                </c:pt>
                <c:pt idx="3">
                  <c:v>2011</c:v>
                </c:pt>
                <c:pt idx="4">
                  <c:v>2012</c:v>
                </c:pt>
                <c:pt idx="5">
                  <c:v>2013</c:v>
                </c:pt>
                <c:pt idx="6">
                  <c:v>2014</c:v>
                </c:pt>
                <c:pt idx="7">
                  <c:v>2015</c:v>
                </c:pt>
              </c:numCache>
            </c:numRef>
          </c:cat>
          <c:val>
            <c:numRef>
              <c:f>Sheet1!$C$7:$C$14</c:f>
              <c:numCache>
                <c:formatCode>0.0%</c:formatCode>
                <c:ptCount val="8"/>
                <c:pt idx="0">
                  <c:v>0.20699999999999999</c:v>
                </c:pt>
                <c:pt idx="1">
                  <c:v>0.20399999999999999</c:v>
                </c:pt>
                <c:pt idx="2">
                  <c:v>0.20399999999999999</c:v>
                </c:pt>
                <c:pt idx="3">
                  <c:v>0.19600000000000001</c:v>
                </c:pt>
                <c:pt idx="4">
                  <c:v>0.19500000000000001</c:v>
                </c:pt>
                <c:pt idx="5">
                  <c:v>0.19</c:v>
                </c:pt>
                <c:pt idx="6">
                  <c:v>0.186</c:v>
                </c:pt>
                <c:pt idx="7">
                  <c:v>0.17100000000000001</c:v>
                </c:pt>
              </c:numCache>
            </c:numRef>
          </c:val>
          <c:smooth val="0"/>
        </c:ser>
        <c:dLbls>
          <c:showLegendKey val="0"/>
          <c:showVal val="1"/>
          <c:showCatName val="0"/>
          <c:showSerName val="0"/>
          <c:showPercent val="0"/>
          <c:showBubbleSize val="0"/>
        </c:dLbls>
        <c:marker val="1"/>
        <c:smooth val="0"/>
        <c:axId val="35956224"/>
        <c:axId val="35957760"/>
      </c:lineChart>
      <c:catAx>
        <c:axId val="35956224"/>
        <c:scaling>
          <c:orientation val="minMax"/>
        </c:scaling>
        <c:delete val="0"/>
        <c:axPos val="b"/>
        <c:numFmt formatCode="General" sourceLinked="1"/>
        <c:majorTickMark val="none"/>
        <c:minorTickMark val="none"/>
        <c:tickLblPos val="nextTo"/>
        <c:txPr>
          <a:bodyPr/>
          <a:lstStyle/>
          <a:p>
            <a:pPr>
              <a:defRPr sz="1400"/>
            </a:pPr>
            <a:endParaRPr lang="en-US"/>
          </a:p>
        </c:txPr>
        <c:crossAx val="35957760"/>
        <c:crosses val="autoZero"/>
        <c:auto val="1"/>
        <c:lblAlgn val="ctr"/>
        <c:lblOffset val="100"/>
        <c:noMultiLvlLbl val="0"/>
      </c:catAx>
      <c:valAx>
        <c:axId val="35957760"/>
        <c:scaling>
          <c:orientation val="minMax"/>
          <c:min val="0.1"/>
        </c:scaling>
        <c:delete val="0"/>
        <c:axPos val="l"/>
        <c:majorGridlines/>
        <c:numFmt formatCode="0.0%" sourceLinked="1"/>
        <c:majorTickMark val="none"/>
        <c:minorTickMark val="none"/>
        <c:tickLblPos val="nextTo"/>
        <c:txPr>
          <a:bodyPr/>
          <a:lstStyle/>
          <a:p>
            <a:pPr>
              <a:defRPr sz="1400"/>
            </a:pPr>
            <a:endParaRPr lang="en-US"/>
          </a:p>
        </c:txPr>
        <c:crossAx val="35956224"/>
        <c:crosses val="autoZero"/>
        <c:crossBetween val="between"/>
      </c:valAx>
    </c:plotArea>
    <c:legend>
      <c:legendPos val="r"/>
      <c:layout>
        <c:manualLayout>
          <c:xMode val="edge"/>
          <c:yMode val="edge"/>
          <c:x val="6.3656043700027309E-2"/>
          <c:y val="0.80530240714502677"/>
          <c:w val="0.34588431256098889"/>
          <c:h val="0.11119438464890849"/>
        </c:manualLayout>
      </c:layout>
      <c:overlay val="0"/>
      <c:txPr>
        <a:bodyPr/>
        <a:lstStyle/>
        <a:p>
          <a:pPr>
            <a:defRPr sz="1200"/>
          </a:pPr>
          <a:endParaRPr lang="en-US"/>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0.5</c:v>
                </c:pt>
                <c:pt idx="1">
                  <c:v>0.5</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4653250773993809"/>
          <c:y val="0"/>
        </c:manualLayout>
      </c:layout>
      <c:overlay val="0"/>
    </c:title>
    <c:autoTitleDeleted val="0"/>
    <c:plotArea>
      <c:layout/>
      <c:barChart>
        <c:barDir val="col"/>
        <c:grouping val="clustered"/>
        <c:varyColors val="0"/>
        <c:ser>
          <c:idx val="0"/>
          <c:order val="0"/>
          <c:tx>
            <c:strRef>
              <c:f>'[Chart in Microsoft PowerPoint]Sheet1'!$B$60</c:f>
              <c:strCache>
                <c:ptCount val="1"/>
                <c:pt idx="0">
                  <c:v>Avg Number of Completed Calls</c:v>
                </c:pt>
              </c:strCache>
            </c:strRef>
          </c:tx>
          <c:invertIfNegative val="0"/>
          <c:dPt>
            <c:idx val="0"/>
            <c:invertIfNegative val="0"/>
            <c:bubble3D val="0"/>
            <c:spPr>
              <a:solidFill>
                <a:srgbClr val="739600"/>
              </a:solidFill>
            </c:spPr>
          </c:dPt>
          <c:dPt>
            <c:idx val="1"/>
            <c:invertIfNegative val="0"/>
            <c:bubble3D val="0"/>
            <c:spPr>
              <a:solidFill>
                <a:srgbClr val="D19000"/>
              </a:solidFill>
            </c:spPr>
          </c:dPt>
          <c:dLbls>
            <c:txPr>
              <a:bodyPr/>
              <a:lstStyle/>
              <a:p>
                <a:pPr>
                  <a:defRPr sz="1800"/>
                </a:pPr>
                <a:endParaRPr lang="en-US"/>
              </a:p>
            </c:txPr>
            <c:showLegendKey val="0"/>
            <c:showVal val="1"/>
            <c:showCatName val="0"/>
            <c:showSerName val="0"/>
            <c:showPercent val="0"/>
            <c:showBubbleSize val="0"/>
            <c:showLeaderLines val="0"/>
          </c:dLbls>
          <c:cat>
            <c:strRef>
              <c:f>'[Chart in Microsoft PowerPoint]Sheet1'!$A$61:$A$63</c:f>
              <c:strCache>
                <c:ptCount val="3"/>
                <c:pt idx="0">
                  <c:v># of Calls "Just Right" </c:v>
                </c:pt>
                <c:pt idx="1">
                  <c:v># of call " Too Few"</c:v>
                </c:pt>
                <c:pt idx="2">
                  <c:v># of Calls "Too Many"</c:v>
                </c:pt>
              </c:strCache>
            </c:strRef>
          </c:cat>
          <c:val>
            <c:numRef>
              <c:f>'[Chart in Microsoft PowerPoint]Sheet1'!$B$61:$B$63</c:f>
              <c:numCache>
                <c:formatCode>General</c:formatCode>
                <c:ptCount val="3"/>
                <c:pt idx="0">
                  <c:v>5.2</c:v>
                </c:pt>
                <c:pt idx="1">
                  <c:v>5.5</c:v>
                </c:pt>
                <c:pt idx="2">
                  <c:v>2.4500000000000002</c:v>
                </c:pt>
              </c:numCache>
            </c:numRef>
          </c:val>
        </c:ser>
        <c:dLbls>
          <c:showLegendKey val="0"/>
          <c:showVal val="0"/>
          <c:showCatName val="0"/>
          <c:showSerName val="0"/>
          <c:showPercent val="0"/>
          <c:showBubbleSize val="0"/>
        </c:dLbls>
        <c:gapWidth val="75"/>
        <c:overlap val="-25"/>
        <c:axId val="83969536"/>
        <c:axId val="83971072"/>
      </c:barChart>
      <c:catAx>
        <c:axId val="83969536"/>
        <c:scaling>
          <c:orientation val="minMax"/>
        </c:scaling>
        <c:delete val="0"/>
        <c:axPos val="b"/>
        <c:majorTickMark val="none"/>
        <c:minorTickMark val="none"/>
        <c:tickLblPos val="nextTo"/>
        <c:crossAx val="83971072"/>
        <c:crosses val="autoZero"/>
        <c:auto val="1"/>
        <c:lblAlgn val="ctr"/>
        <c:lblOffset val="100"/>
        <c:noMultiLvlLbl val="0"/>
      </c:catAx>
      <c:valAx>
        <c:axId val="83971072"/>
        <c:scaling>
          <c:orientation val="minMax"/>
        </c:scaling>
        <c:delete val="0"/>
        <c:axPos val="l"/>
        <c:majorGridlines/>
        <c:numFmt formatCode="General" sourceLinked="1"/>
        <c:majorTickMark val="none"/>
        <c:minorTickMark val="none"/>
        <c:tickLblPos val="nextTo"/>
        <c:spPr>
          <a:ln w="9525">
            <a:noFill/>
          </a:ln>
        </c:spPr>
        <c:crossAx val="8396953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0.75</c:v>
                </c:pt>
                <c:pt idx="1">
                  <c:v>0.25</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0.71</c:v>
                </c:pt>
                <c:pt idx="1">
                  <c:v>0.28999999999999998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layout>
                <c:manualLayout>
                  <c:x val="0.1246376811594203"/>
                  <c:y val="4.9611560578732096E-2"/>
                </c:manualLayout>
              </c:layout>
              <c:showLegendKey val="0"/>
              <c:showVal val="1"/>
              <c:showCatName val="0"/>
              <c:showSerName val="0"/>
              <c:showPercent val="0"/>
              <c:showBubbleSize val="0"/>
            </c:dLbl>
            <c:dLbl>
              <c:idx val="1"/>
              <c:layout>
                <c:manualLayout>
                  <c:x val="5.7971014492753624E-3"/>
                  <c:y val="5.5123956198591213E-3"/>
                </c:manualLayout>
              </c:layout>
              <c:showLegendKey val="0"/>
              <c:showVal val="1"/>
              <c:showCatName val="0"/>
              <c:showSerName val="0"/>
              <c:showPercent val="0"/>
              <c:showBubbleSize val="0"/>
            </c:dLbl>
            <c:dLbl>
              <c:idx val="2"/>
              <c:layout>
                <c:manualLayout>
                  <c:x val="5.7971014492753624E-3"/>
                  <c:y val="-2.7561978099295606E-3"/>
                </c:manualLayout>
              </c:layout>
              <c:showLegendKey val="0"/>
              <c:showVal val="1"/>
              <c:showCatName val="0"/>
              <c:showSerName val="0"/>
              <c:showPercent val="0"/>
              <c:showBubbleSize val="0"/>
            </c:dLbl>
            <c:txPr>
              <a:bodyPr/>
              <a:lstStyle/>
              <a:p>
                <a:pPr>
                  <a:defRPr sz="2000"/>
                </a:pPr>
                <a:endParaRPr lang="en-US"/>
              </a:p>
            </c:txPr>
            <c:showLegendKey val="0"/>
            <c:showVal val="1"/>
            <c:showCatName val="0"/>
            <c:showSerName val="0"/>
            <c:showPercent val="0"/>
            <c:showBubbleSize val="0"/>
            <c:showLeaderLines val="0"/>
          </c:dLbls>
          <c:cat>
            <c:strRef>
              <c:f>Sheet1!$B$8:$B$10</c:f>
              <c:strCache>
                <c:ptCount val="3"/>
                <c:pt idx="0">
                  <c:v>Prts dosed for NRT</c:v>
                </c:pt>
                <c:pt idx="1">
                  <c:v>Prt who reported Using NRT</c:v>
                </c:pt>
                <c:pt idx="2">
                  <c:v>Prts shipped all 3 Shipments</c:v>
                </c:pt>
              </c:strCache>
            </c:strRef>
          </c:cat>
          <c:val>
            <c:numRef>
              <c:f>Sheet1!$C$8:$C$10</c:f>
              <c:numCache>
                <c:formatCode>0%</c:formatCode>
                <c:ptCount val="3"/>
                <c:pt idx="0">
                  <c:v>0.99</c:v>
                </c:pt>
                <c:pt idx="1">
                  <c:v>0.92</c:v>
                </c:pt>
                <c:pt idx="2">
                  <c:v>0.53</c:v>
                </c:pt>
              </c:numCache>
            </c:numRef>
          </c:val>
        </c:ser>
        <c:dLbls>
          <c:showLegendKey val="0"/>
          <c:showVal val="0"/>
          <c:showCatName val="0"/>
          <c:showSerName val="0"/>
          <c:showPercent val="0"/>
          <c:showBubbleSize val="0"/>
        </c:dLbls>
        <c:gapWidth val="150"/>
        <c:axId val="125373440"/>
        <c:axId val="125383424"/>
      </c:barChart>
      <c:catAx>
        <c:axId val="125373440"/>
        <c:scaling>
          <c:orientation val="minMax"/>
        </c:scaling>
        <c:delete val="0"/>
        <c:axPos val="b"/>
        <c:majorTickMark val="out"/>
        <c:minorTickMark val="none"/>
        <c:tickLblPos val="nextTo"/>
        <c:crossAx val="125383424"/>
        <c:crosses val="autoZero"/>
        <c:auto val="1"/>
        <c:lblAlgn val="ctr"/>
        <c:lblOffset val="100"/>
        <c:noMultiLvlLbl val="0"/>
      </c:catAx>
      <c:valAx>
        <c:axId val="125383424"/>
        <c:scaling>
          <c:orientation val="minMax"/>
          <c:max val="1"/>
          <c:min val="0.4"/>
        </c:scaling>
        <c:delete val="0"/>
        <c:axPos val="l"/>
        <c:majorGridlines/>
        <c:numFmt formatCode="0%" sourceLinked="1"/>
        <c:majorTickMark val="out"/>
        <c:minorTickMark val="none"/>
        <c:tickLblPos val="nextTo"/>
        <c:crossAx val="125373440"/>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0.51</c:v>
                </c:pt>
                <c:pt idx="1">
                  <c:v>0.49</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Sheet2!$B$2</c:f>
              <c:strCache>
                <c:ptCount val="1"/>
                <c:pt idx="0">
                  <c:v>Prts who report a Provider</c:v>
                </c:pt>
              </c:strCache>
            </c:strRef>
          </c:tx>
          <c:invertIfNegative val="0"/>
          <c:dPt>
            <c:idx val="1"/>
            <c:invertIfNegative val="0"/>
            <c:bubble3D val="0"/>
            <c:spPr>
              <a:solidFill>
                <a:srgbClr val="739600"/>
              </a:solidFill>
            </c:spPr>
          </c:dPt>
          <c:dLbls>
            <c:showLegendKey val="0"/>
            <c:showVal val="1"/>
            <c:showCatName val="0"/>
            <c:showSerName val="0"/>
            <c:showPercent val="0"/>
            <c:showBubbleSize val="0"/>
            <c:showLeaderLines val="0"/>
          </c:dLbls>
          <c:cat>
            <c:strRef>
              <c:f>Sheet2!$A$3:$A$4</c:f>
              <c:strCache>
                <c:ptCount val="2"/>
                <c:pt idx="0">
                  <c:v>Tier 1</c:v>
                </c:pt>
                <c:pt idx="1">
                  <c:v>Teir 2</c:v>
                </c:pt>
              </c:strCache>
            </c:strRef>
          </c:cat>
          <c:val>
            <c:numRef>
              <c:f>Sheet2!$B$3:$B$4</c:f>
              <c:numCache>
                <c:formatCode>0%</c:formatCode>
                <c:ptCount val="2"/>
                <c:pt idx="0">
                  <c:v>0.59</c:v>
                </c:pt>
                <c:pt idx="1">
                  <c:v>0.36</c:v>
                </c:pt>
              </c:numCache>
            </c:numRef>
          </c:val>
        </c:ser>
        <c:dLbls>
          <c:showLegendKey val="0"/>
          <c:showVal val="0"/>
          <c:showCatName val="0"/>
          <c:showSerName val="0"/>
          <c:showPercent val="0"/>
          <c:showBubbleSize val="0"/>
        </c:dLbls>
        <c:gapWidth val="75"/>
        <c:overlap val="-25"/>
        <c:axId val="141862784"/>
        <c:axId val="141864320"/>
      </c:barChart>
      <c:catAx>
        <c:axId val="141862784"/>
        <c:scaling>
          <c:orientation val="minMax"/>
        </c:scaling>
        <c:delete val="0"/>
        <c:axPos val="b"/>
        <c:majorTickMark val="none"/>
        <c:minorTickMark val="none"/>
        <c:tickLblPos val="nextTo"/>
        <c:crossAx val="141864320"/>
        <c:crosses val="autoZero"/>
        <c:auto val="1"/>
        <c:lblAlgn val="ctr"/>
        <c:lblOffset val="100"/>
        <c:noMultiLvlLbl val="0"/>
      </c:catAx>
      <c:valAx>
        <c:axId val="141864320"/>
        <c:scaling>
          <c:orientation val="minMax"/>
        </c:scaling>
        <c:delete val="0"/>
        <c:axPos val="l"/>
        <c:majorGridlines/>
        <c:numFmt formatCode="0%" sourceLinked="1"/>
        <c:majorTickMark val="none"/>
        <c:minorTickMark val="none"/>
        <c:tickLblPos val="nextTo"/>
        <c:spPr>
          <a:ln w="9525">
            <a:noFill/>
          </a:ln>
        </c:spPr>
        <c:crossAx val="141862784"/>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0.54</c:v>
                </c:pt>
                <c:pt idx="1">
                  <c:v>0.49</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739600"/>
              </a:solidFill>
            </c:spPr>
          </c:dPt>
          <c:dPt>
            <c:idx val="1"/>
            <c:bubble3D val="0"/>
            <c:spPr>
              <a:solidFill>
                <a:schemeClr val="bg2"/>
              </a:solidFill>
            </c:spPr>
          </c:dPt>
          <c:cat>
            <c:strRef>
              <c:f>Sheet1!$A$2:$A$5</c:f>
              <c:strCache>
                <c:ptCount val="1"/>
                <c:pt idx="0">
                  <c:v>Quit</c:v>
                </c:pt>
              </c:strCache>
            </c:strRef>
          </c:cat>
          <c:val>
            <c:numRef>
              <c:f>Sheet1!$B$2:$B$5</c:f>
              <c:numCache>
                <c:formatCode>General</c:formatCode>
                <c:ptCount val="4"/>
                <c:pt idx="0">
                  <c:v>0.82</c:v>
                </c:pt>
                <c:pt idx="1">
                  <c:v>0.18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0.37</c:v>
                </c:pt>
                <c:pt idx="1">
                  <c:v>0.63</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0"/>
              <c:layout>
                <c:manualLayout>
                  <c:x val="3.8756980237115795E-3"/>
                  <c:y val="-1.444658836558217E-2"/>
                </c:manualLayout>
              </c:layout>
              <c:dLblPos val="outEnd"/>
              <c:showLegendKey val="0"/>
              <c:showVal val="1"/>
              <c:showCatName val="0"/>
              <c:showSerName val="0"/>
              <c:showPercent val="0"/>
              <c:showBubbleSize val="0"/>
            </c:dLbl>
            <c:dLbl>
              <c:idx val="1"/>
              <c:layout>
                <c:manualLayout>
                  <c:x val="-2.2053590666391143E-7"/>
                  <c:y val="-1.9334841969574038E-2"/>
                </c:manualLayout>
              </c:layout>
              <c:dLblPos val="outEnd"/>
              <c:showLegendKey val="0"/>
              <c:showVal val="1"/>
              <c:showCatName val="0"/>
              <c:showSerName val="0"/>
              <c:showPercent val="0"/>
              <c:showBubbleSize val="0"/>
            </c:dLbl>
            <c:dLbl>
              <c:idx val="2"/>
              <c:layout>
                <c:manualLayout>
                  <c:x val="-1.0075623967754122E-2"/>
                  <c:y val="-1.2427713485534133E-3"/>
                </c:manualLayout>
              </c:layout>
              <c:dLblPos val="outEnd"/>
              <c:showLegendKey val="0"/>
              <c:showVal val="1"/>
              <c:showCatName val="0"/>
              <c:showSerName val="0"/>
              <c:showPercent val="0"/>
              <c:showBubbleSize val="0"/>
            </c:dLbl>
            <c:dLbl>
              <c:idx val="3"/>
              <c:layout>
                <c:manualLayout>
                  <c:x val="0"/>
                  <c:y val="4.746583198261654E-3"/>
                </c:manualLayout>
              </c:layout>
              <c:dLblPos val="outEnd"/>
              <c:showLegendKey val="0"/>
              <c:showVal val="1"/>
              <c:showCatName val="0"/>
              <c:showSerName val="0"/>
              <c:showPercent val="0"/>
              <c:showBubbleSize val="0"/>
            </c:dLbl>
            <c:dLbl>
              <c:idx val="4"/>
              <c:layout>
                <c:manualLayout>
                  <c:x val="3.358523138373269E-3"/>
                  <c:y val="-1.6102369022461319E-2"/>
                </c:manualLayout>
              </c:layout>
              <c:dLblPos val="outEnd"/>
              <c:showLegendKey val="0"/>
              <c:showVal val="1"/>
              <c:showCatName val="0"/>
              <c:showSerName val="0"/>
              <c:showPercent val="0"/>
              <c:showBubbleSize val="0"/>
            </c:dLbl>
            <c:dLbl>
              <c:idx val="5"/>
              <c:layout>
                <c:manualLayout>
                  <c:x val="5.1759777294020019E-4"/>
                  <c:y val="1.3728065269710902E-2"/>
                </c:manualLayout>
              </c:layout>
              <c:dLblPos val="outEnd"/>
              <c:showLegendKey val="0"/>
              <c:showVal val="1"/>
              <c:showCatName val="0"/>
              <c:showSerName val="0"/>
              <c:showPercent val="0"/>
              <c:showBubbleSize val="0"/>
            </c:dLbl>
            <c:dLbl>
              <c:idx val="6"/>
              <c:layout>
                <c:manualLayout>
                  <c:x val="-2.2053590666391143E-7"/>
                  <c:y val="1.9956612177424809E-3"/>
                </c:manualLayout>
              </c:layout>
              <c:dLblPos val="outEnd"/>
              <c:showLegendKey val="0"/>
              <c:showVal val="1"/>
              <c:showCatName val="0"/>
              <c:showSerName val="0"/>
              <c:showPercent val="0"/>
              <c:showBubbleSize val="0"/>
            </c:dLbl>
            <c:txPr>
              <a:bodyPr/>
              <a:lstStyle/>
              <a:p>
                <a:pPr>
                  <a:defRPr sz="1400"/>
                </a:pPr>
                <a:endParaRPr lang="en-US"/>
              </a:p>
            </c:txPr>
            <c:dLblPos val="inEnd"/>
            <c:showLegendKey val="0"/>
            <c:showVal val="1"/>
            <c:showCatName val="0"/>
            <c:showSerName val="0"/>
            <c:showPercent val="0"/>
            <c:showBubbleSize val="0"/>
            <c:showLeaderLines val="0"/>
          </c:dLbls>
          <c:cat>
            <c:strRef>
              <c:f>Sheet1!$B$5:$B$11</c:f>
              <c:strCache>
                <c:ptCount val="7"/>
                <c:pt idx="0">
                  <c:v>Bipolar</c:v>
                </c:pt>
                <c:pt idx="1">
                  <c:v>Schizophrenia</c:v>
                </c:pt>
                <c:pt idx="2">
                  <c:v>Depression</c:v>
                </c:pt>
                <c:pt idx="3">
                  <c:v>Generalized Anxiety</c:v>
                </c:pt>
                <c:pt idx="4">
                  <c:v>PTSD</c:v>
                </c:pt>
                <c:pt idx="5">
                  <c:v>ADHD</c:v>
                </c:pt>
                <c:pt idx="6">
                  <c:v>Substance Use Disorder</c:v>
                </c:pt>
              </c:strCache>
            </c:strRef>
          </c:cat>
          <c:val>
            <c:numRef>
              <c:f>Sheet1!$C$5:$C$11</c:f>
              <c:numCache>
                <c:formatCode>0.00%</c:formatCode>
                <c:ptCount val="7"/>
                <c:pt idx="0">
                  <c:v>3.5999999999999997E-2</c:v>
                </c:pt>
                <c:pt idx="1">
                  <c:v>0.13600000000000001</c:v>
                </c:pt>
                <c:pt idx="2">
                  <c:v>0.31900000000000001</c:v>
                </c:pt>
                <c:pt idx="3">
                  <c:v>0.21199999999999999</c:v>
                </c:pt>
                <c:pt idx="4">
                  <c:v>8.4000000000000005E-2</c:v>
                </c:pt>
                <c:pt idx="5">
                  <c:v>7.3999999999999996E-2</c:v>
                </c:pt>
                <c:pt idx="6">
                  <c:v>6.7000000000000004E-2</c:v>
                </c:pt>
              </c:numCache>
            </c:numRef>
          </c:val>
        </c:ser>
        <c:dLbls>
          <c:dLblPos val="inEnd"/>
          <c:showLegendKey val="0"/>
          <c:showVal val="1"/>
          <c:showCatName val="0"/>
          <c:showSerName val="0"/>
          <c:showPercent val="0"/>
          <c:showBubbleSize val="0"/>
        </c:dLbls>
        <c:gapWidth val="150"/>
        <c:axId val="75831936"/>
        <c:axId val="75888128"/>
      </c:barChart>
      <c:catAx>
        <c:axId val="75831936"/>
        <c:scaling>
          <c:orientation val="minMax"/>
        </c:scaling>
        <c:delete val="0"/>
        <c:axPos val="b"/>
        <c:majorTickMark val="out"/>
        <c:minorTickMark val="none"/>
        <c:tickLblPos val="nextTo"/>
        <c:crossAx val="75888128"/>
        <c:crosses val="autoZero"/>
        <c:auto val="1"/>
        <c:lblAlgn val="ctr"/>
        <c:lblOffset val="100"/>
        <c:noMultiLvlLbl val="0"/>
      </c:catAx>
      <c:valAx>
        <c:axId val="75888128"/>
        <c:scaling>
          <c:orientation val="minMax"/>
        </c:scaling>
        <c:delete val="0"/>
        <c:axPos val="l"/>
        <c:majorGridlines/>
        <c:numFmt formatCode="0%" sourceLinked="0"/>
        <c:majorTickMark val="out"/>
        <c:minorTickMark val="none"/>
        <c:tickLblPos val="nextTo"/>
        <c:crossAx val="75831936"/>
        <c:crosses val="autoZero"/>
        <c:crossBetween val="between"/>
      </c:valAx>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30</a:t>
            </a:r>
            <a:r>
              <a:rPr lang="en-US" baseline="0"/>
              <a:t> Day Prevelences Quit Rates by Condition Tier</a:t>
            </a:r>
            <a:endParaRPr lang="en-US"/>
          </a:p>
        </c:rich>
      </c:tx>
      <c:layout/>
      <c:overlay val="0"/>
    </c:title>
    <c:autoTitleDeleted val="0"/>
    <c:plotArea>
      <c:layout/>
      <c:barChart>
        <c:barDir val="col"/>
        <c:grouping val="clustered"/>
        <c:varyColors val="0"/>
        <c:ser>
          <c:idx val="0"/>
          <c:order val="0"/>
          <c:invertIfNegative val="0"/>
          <c:dPt>
            <c:idx val="0"/>
            <c:invertIfNegative val="0"/>
            <c:bubble3D val="0"/>
            <c:spPr>
              <a:solidFill>
                <a:srgbClr val="739600"/>
              </a:solidFill>
            </c:spPr>
          </c:dPt>
          <c:dLbls>
            <c:txPr>
              <a:bodyPr/>
              <a:lstStyle/>
              <a:p>
                <a:pPr>
                  <a:defRPr sz="1800"/>
                </a:pPr>
                <a:endParaRPr lang="en-US"/>
              </a:p>
            </c:txPr>
            <c:showLegendKey val="0"/>
            <c:showVal val="1"/>
            <c:showCatName val="0"/>
            <c:showSerName val="0"/>
            <c:showPercent val="0"/>
            <c:showBubbleSize val="0"/>
            <c:showLeaderLines val="0"/>
          </c:dLbls>
          <c:cat>
            <c:strRef>
              <c:f>Sheet1!$B$39:$B$40</c:f>
              <c:strCache>
                <c:ptCount val="2"/>
                <c:pt idx="0">
                  <c:v>Tier 1 Conditions</c:v>
                </c:pt>
                <c:pt idx="1">
                  <c:v>Teir 2 Conditions</c:v>
                </c:pt>
              </c:strCache>
            </c:strRef>
          </c:cat>
          <c:val>
            <c:numRef>
              <c:f>Sheet1!$C$39:$C$40</c:f>
              <c:numCache>
                <c:formatCode>0%</c:formatCode>
                <c:ptCount val="2"/>
                <c:pt idx="0">
                  <c:v>0.33</c:v>
                </c:pt>
                <c:pt idx="1">
                  <c:v>0.46</c:v>
                </c:pt>
              </c:numCache>
            </c:numRef>
          </c:val>
        </c:ser>
        <c:dLbls>
          <c:showLegendKey val="0"/>
          <c:showVal val="0"/>
          <c:showCatName val="0"/>
          <c:showSerName val="0"/>
          <c:showPercent val="0"/>
          <c:showBubbleSize val="0"/>
        </c:dLbls>
        <c:gapWidth val="150"/>
        <c:axId val="141979008"/>
        <c:axId val="142283904"/>
      </c:barChart>
      <c:catAx>
        <c:axId val="141979008"/>
        <c:scaling>
          <c:orientation val="minMax"/>
        </c:scaling>
        <c:delete val="0"/>
        <c:axPos val="b"/>
        <c:majorTickMark val="none"/>
        <c:minorTickMark val="none"/>
        <c:tickLblPos val="nextTo"/>
        <c:crossAx val="142283904"/>
        <c:crosses val="autoZero"/>
        <c:auto val="1"/>
        <c:lblAlgn val="ctr"/>
        <c:lblOffset val="100"/>
        <c:noMultiLvlLbl val="0"/>
      </c:catAx>
      <c:valAx>
        <c:axId val="142283904"/>
        <c:scaling>
          <c:orientation val="minMax"/>
        </c:scaling>
        <c:delete val="0"/>
        <c:axPos val="l"/>
        <c:majorGridlines/>
        <c:numFmt formatCode="0%" sourceLinked="1"/>
        <c:majorTickMark val="none"/>
        <c:minorTickMark val="none"/>
        <c:tickLblPos val="nextTo"/>
        <c:crossAx val="141979008"/>
        <c:crosses val="autoZero"/>
        <c:crossBetween val="between"/>
      </c:valAx>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0.93</c:v>
                </c:pt>
                <c:pt idx="1">
                  <c:v>7.0000000000000007E-2</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1"/>
          <c:order val="1"/>
          <c:dPt>
            <c:idx val="1"/>
            <c:bubble3D val="0"/>
            <c:spPr>
              <a:solidFill>
                <a:schemeClr val="bg1">
                  <a:lumMod val="65000"/>
                </a:schemeClr>
              </a:solidFill>
            </c:spPr>
          </c:dPt>
          <c:cat>
            <c:strRef>
              <c:f>'[Chart in Microsoft PowerPoint]Sheet1'!$A$11:$A$12</c:f>
              <c:strCache>
                <c:ptCount val="2"/>
                <c:pt idx="0">
                  <c:v>Tier 1 Condition</c:v>
                </c:pt>
                <c:pt idx="1">
                  <c:v>Teir 2 Condition</c:v>
                </c:pt>
              </c:strCache>
            </c:strRef>
          </c:cat>
          <c:val>
            <c:numRef>
              <c:f>'[Chart in Microsoft PowerPoint]Sheet1'!$B$11:$B$12</c:f>
              <c:numCache>
                <c:formatCode>0%</c:formatCode>
                <c:ptCount val="2"/>
                <c:pt idx="0">
                  <c:v>0.52</c:v>
                </c:pt>
                <c:pt idx="1">
                  <c:v>0.48</c:v>
                </c:pt>
              </c:numCache>
            </c:numRef>
          </c:val>
        </c:ser>
        <c:ser>
          <c:idx val="0"/>
          <c:order val="0"/>
          <c:dPt>
            <c:idx val="1"/>
            <c:bubble3D val="0"/>
            <c:spPr>
              <a:solidFill>
                <a:schemeClr val="bg1">
                  <a:lumMod val="65000"/>
                </a:schemeClr>
              </a:solidFill>
            </c:spPr>
          </c:dPt>
          <c:cat>
            <c:strRef>
              <c:f>'[Chart in Microsoft PowerPoint]Sheet1'!$A$11:$A$12</c:f>
              <c:strCache>
                <c:ptCount val="2"/>
                <c:pt idx="0">
                  <c:v>Tier 1 Condition</c:v>
                </c:pt>
                <c:pt idx="1">
                  <c:v>Teir 2 Condition</c:v>
                </c:pt>
              </c:strCache>
            </c:strRef>
          </c:cat>
          <c:val>
            <c:numRef>
              <c:f>'[Chart in Microsoft PowerPoint]Sheet1'!$B$11:$B$12</c:f>
              <c:numCache>
                <c:formatCode>0%</c:formatCode>
                <c:ptCount val="2"/>
                <c:pt idx="0">
                  <c:v>0.52</c:v>
                </c:pt>
                <c:pt idx="1">
                  <c:v>0.48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1"/>
            <c:bubble3D val="0"/>
            <c:spPr>
              <a:solidFill>
                <a:schemeClr val="bg2"/>
              </a:solidFill>
            </c:spPr>
          </c:dPt>
          <c:cat>
            <c:strRef>
              <c:f>Sheet1!$A$2:$A$5</c:f>
              <c:strCache>
                <c:ptCount val="1"/>
                <c:pt idx="0">
                  <c:v>Quit</c:v>
                </c:pt>
              </c:strCache>
            </c:strRef>
          </c:cat>
          <c:val>
            <c:numRef>
              <c:f>Sheet1!$B$2:$B$5</c:f>
              <c:numCache>
                <c:formatCode>General</c:formatCode>
                <c:ptCount val="4"/>
                <c:pt idx="0">
                  <c:v>0.45800000000000002</c:v>
                </c:pt>
                <c:pt idx="1">
                  <c:v>0.54200000000000004</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explosion val="1"/>
          <c:dPt>
            <c:idx val="1"/>
            <c:bubble3D val="0"/>
            <c:spPr>
              <a:solidFill>
                <a:schemeClr val="bg2"/>
              </a:solidFill>
            </c:spPr>
          </c:dPt>
          <c:cat>
            <c:strRef>
              <c:f>Sheet1!$A$2:$A$6</c:f>
              <c:strCache>
                <c:ptCount val="1"/>
                <c:pt idx="0">
                  <c:v>Quit</c:v>
                </c:pt>
              </c:strCache>
            </c:strRef>
          </c:cat>
          <c:val>
            <c:numRef>
              <c:f>Sheet1!$B$2:$B$6</c:f>
              <c:numCache>
                <c:formatCode>General</c:formatCode>
                <c:ptCount val="5"/>
                <c:pt idx="0">
                  <c:v>0.57199999999999995</c:v>
                </c:pt>
                <c:pt idx="1">
                  <c:v>0.42799999999999999</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Sheet1!$C$9</c:f>
              <c:strCache>
                <c:ptCount val="1"/>
                <c:pt idx="0">
                  <c:v>Quit Rates</c:v>
                </c:pt>
              </c:strCache>
            </c:strRef>
          </c:tx>
          <c:invertIfNegative val="0"/>
          <c:dPt>
            <c:idx val="2"/>
            <c:invertIfNegative val="0"/>
            <c:bubble3D val="0"/>
            <c:spPr>
              <a:solidFill>
                <a:srgbClr val="739600"/>
              </a:solidFill>
            </c:spPr>
          </c:dPt>
          <c:dPt>
            <c:idx val="3"/>
            <c:invertIfNegative val="0"/>
            <c:bubble3D val="0"/>
            <c:spPr>
              <a:solidFill>
                <a:srgbClr val="739600"/>
              </a:solidFill>
            </c:spPr>
          </c:dPt>
          <c:dLbls>
            <c:dLbl>
              <c:idx val="2"/>
              <c:layout>
                <c:manualLayout>
                  <c:x val="0"/>
                  <c:y val="-2.0634924319267979E-2"/>
                </c:manualLayout>
              </c:layout>
              <c:showLegendKey val="0"/>
              <c:showVal val="1"/>
              <c:showCatName val="0"/>
              <c:showSerName val="0"/>
              <c:showPercent val="0"/>
              <c:showBubbleSize val="0"/>
            </c:dLbl>
            <c:dLbl>
              <c:idx val="3"/>
              <c:layout>
                <c:manualLayout>
                  <c:x val="3.0908226054003974E-3"/>
                  <c:y val="-4.1269848638535986E-2"/>
                </c:manualLayout>
              </c:layout>
              <c:showLegendKey val="0"/>
              <c:showVal val="1"/>
              <c:showCatName val="0"/>
              <c:showSerName val="0"/>
              <c:showPercent val="0"/>
              <c:showBubbleSize val="0"/>
            </c:dLbl>
            <c:dLbl>
              <c:idx val="7"/>
              <c:layout>
                <c:manualLayout>
                  <c:x val="0"/>
                  <c:y val="-2.0634924319268007E-2"/>
                </c:manualLayout>
              </c:layout>
              <c:showLegendKey val="0"/>
              <c:showVal val="1"/>
              <c:showCatName val="0"/>
              <c:showSerName val="0"/>
              <c:showPercent val="0"/>
              <c:showBubbleSize val="0"/>
            </c:dLbl>
            <c:txPr>
              <a:bodyPr/>
              <a:lstStyle/>
              <a:p>
                <a:pPr>
                  <a:defRPr sz="1800"/>
                </a:pPr>
                <a:endParaRPr lang="en-US"/>
              </a:p>
            </c:txPr>
            <c:showLegendKey val="0"/>
            <c:showVal val="1"/>
            <c:showCatName val="0"/>
            <c:showSerName val="0"/>
            <c:showPercent val="0"/>
            <c:showBubbleSize val="0"/>
            <c:showLeaderLines val="0"/>
          </c:dLbls>
          <c:cat>
            <c:strRef>
              <c:f>Sheet1!$B$10:$B$18</c:f>
              <c:strCache>
                <c:ptCount val="9"/>
                <c:pt idx="0">
                  <c:v>No MHCs</c:v>
                </c:pt>
                <c:pt idx="1">
                  <c:v>All MHCs</c:v>
                </c:pt>
                <c:pt idx="2">
                  <c:v>Anxiety</c:v>
                </c:pt>
                <c:pt idx="3">
                  <c:v>Depression</c:v>
                </c:pt>
                <c:pt idx="4">
                  <c:v>PTSD</c:v>
                </c:pt>
                <c:pt idx="5">
                  <c:v>Schizophrenia</c:v>
                </c:pt>
                <c:pt idx="6">
                  <c:v>Bipolar</c:v>
                </c:pt>
                <c:pt idx="7">
                  <c:v>ADHD</c:v>
                </c:pt>
                <c:pt idx="8">
                  <c:v>SUD</c:v>
                </c:pt>
              </c:strCache>
            </c:strRef>
          </c:cat>
          <c:val>
            <c:numRef>
              <c:f>Sheet1!$C$10:$C$18</c:f>
              <c:numCache>
                <c:formatCode>0.0%</c:formatCode>
                <c:ptCount val="9"/>
                <c:pt idx="0">
                  <c:v>0.31</c:v>
                </c:pt>
                <c:pt idx="1">
                  <c:v>0.22</c:v>
                </c:pt>
                <c:pt idx="2">
                  <c:v>0.23599999999999999</c:v>
                </c:pt>
                <c:pt idx="3">
                  <c:v>0.22900000000000001</c:v>
                </c:pt>
                <c:pt idx="4">
                  <c:v>0.20499999999999999</c:v>
                </c:pt>
                <c:pt idx="5">
                  <c:v>0.20399999999999999</c:v>
                </c:pt>
                <c:pt idx="6">
                  <c:v>0.20100000000000001</c:v>
                </c:pt>
                <c:pt idx="7" formatCode="0.00%">
                  <c:v>0.186</c:v>
                </c:pt>
                <c:pt idx="8" formatCode="0.00%">
                  <c:v>0.16700000000000001</c:v>
                </c:pt>
              </c:numCache>
            </c:numRef>
          </c:val>
        </c:ser>
        <c:dLbls>
          <c:showLegendKey val="0"/>
          <c:showVal val="0"/>
          <c:showCatName val="0"/>
          <c:showSerName val="0"/>
          <c:showPercent val="0"/>
          <c:showBubbleSize val="0"/>
        </c:dLbls>
        <c:gapWidth val="150"/>
        <c:axId val="35646464"/>
        <c:axId val="35652352"/>
      </c:barChart>
      <c:catAx>
        <c:axId val="35646464"/>
        <c:scaling>
          <c:orientation val="minMax"/>
        </c:scaling>
        <c:delete val="0"/>
        <c:axPos val="b"/>
        <c:majorTickMark val="out"/>
        <c:minorTickMark val="none"/>
        <c:tickLblPos val="nextTo"/>
        <c:txPr>
          <a:bodyPr/>
          <a:lstStyle/>
          <a:p>
            <a:pPr>
              <a:defRPr sz="1000"/>
            </a:pPr>
            <a:endParaRPr lang="en-US"/>
          </a:p>
        </c:txPr>
        <c:crossAx val="35652352"/>
        <c:crosses val="autoZero"/>
        <c:auto val="1"/>
        <c:lblAlgn val="ctr"/>
        <c:lblOffset val="100"/>
        <c:noMultiLvlLbl val="0"/>
      </c:catAx>
      <c:valAx>
        <c:axId val="35652352"/>
        <c:scaling>
          <c:orientation val="minMax"/>
        </c:scaling>
        <c:delete val="0"/>
        <c:axPos val="l"/>
        <c:majorGridlines/>
        <c:numFmt formatCode="0.0%" sourceLinked="1"/>
        <c:majorTickMark val="out"/>
        <c:minorTickMark val="none"/>
        <c:tickLblPos val="nextTo"/>
        <c:crossAx val="35646464"/>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445756655894765E-2"/>
          <c:y val="2.8205128205128206E-2"/>
          <c:w val="0.9271375775430849"/>
          <c:h val="0.91099555824752676"/>
        </c:manualLayout>
      </c:layout>
      <c:lineChart>
        <c:grouping val="standard"/>
        <c:varyColors val="0"/>
        <c:ser>
          <c:idx val="0"/>
          <c:order val="0"/>
          <c:tx>
            <c:strRef>
              <c:f>'[Chart in Microsoft PowerPoint]Sheet1'!$B$6</c:f>
              <c:strCache>
                <c:ptCount val="1"/>
                <c:pt idx="0">
                  <c:v>Behavioral Health Condition (BHC)</c:v>
                </c:pt>
              </c:strCache>
            </c:strRef>
          </c:tx>
          <c:dPt>
            <c:idx val="12"/>
            <c:marker>
              <c:symbol val="diamond"/>
              <c:size val="9"/>
            </c:marker>
            <c:bubble3D val="0"/>
          </c:dPt>
          <c:dLbls>
            <c:dLbl>
              <c:idx val="12"/>
              <c:layout>
                <c:manualLayout>
                  <c:x val="-6.2082129524586539E-3"/>
                  <c:y val="-5.8974358974358973E-2"/>
                </c:manualLayout>
              </c:layout>
              <c:spPr/>
              <c:txPr>
                <a:bodyPr/>
                <a:lstStyle/>
                <a:p>
                  <a:pPr>
                    <a:defRPr sz="2000"/>
                  </a:pPr>
                  <a:endParaRPr lang="en-US"/>
                </a:p>
              </c:txPr>
              <c:showLegendKey val="0"/>
              <c:showVal val="1"/>
              <c:showCatName val="0"/>
              <c:showSerName val="0"/>
              <c:showPercent val="0"/>
              <c:showBubbleSize val="0"/>
            </c:dLbl>
            <c:showLegendKey val="0"/>
            <c:showVal val="0"/>
            <c:showCatName val="0"/>
            <c:showSerName val="0"/>
            <c:showPercent val="0"/>
            <c:showBubbleSize val="0"/>
          </c:dLbls>
          <c:cat>
            <c:numRef>
              <c:f>'[Chart in Microsoft PowerPoint]Sheet1'!$A$7:$A$19</c:f>
              <c:numCache>
                <c:formatCode>General</c:formatCod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numCache>
            </c:numRef>
          </c:cat>
          <c:val>
            <c:numRef>
              <c:f>'[Chart in Microsoft PowerPoint]Sheet1'!$B$7:$B$19</c:f>
              <c:numCache>
                <c:formatCode>0.0%</c:formatCode>
                <c:ptCount val="13"/>
                <c:pt idx="0">
                  <c:v>0.41499999999999998</c:v>
                </c:pt>
                <c:pt idx="1">
                  <c:v>0.39200000000000002</c:v>
                </c:pt>
                <c:pt idx="2">
                  <c:v>0.38</c:v>
                </c:pt>
                <c:pt idx="3">
                  <c:v>0.371</c:v>
                </c:pt>
                <c:pt idx="4">
                  <c:v>0.375</c:v>
                </c:pt>
                <c:pt idx="5">
                  <c:v>0.35499999999999998</c:v>
                </c:pt>
                <c:pt idx="6">
                  <c:v>0.35199999999999998</c:v>
                </c:pt>
                <c:pt idx="7">
                  <c:v>0.34200000000000003</c:v>
                </c:pt>
                <c:pt idx="12" formatCode="0%">
                  <c:v>0.3</c:v>
                </c:pt>
              </c:numCache>
            </c:numRef>
          </c:val>
          <c:smooth val="0"/>
        </c:ser>
        <c:ser>
          <c:idx val="1"/>
          <c:order val="1"/>
          <c:tx>
            <c:strRef>
              <c:f>'[Chart in Microsoft PowerPoint]Sheet1'!$C$6</c:f>
              <c:strCache>
                <c:ptCount val="1"/>
                <c:pt idx="0">
                  <c:v>No BHC</c:v>
                </c:pt>
              </c:strCache>
            </c:strRef>
          </c:tx>
          <c:spPr>
            <a:ln>
              <a:solidFill>
                <a:srgbClr val="739600"/>
              </a:solidFill>
            </a:ln>
          </c:spPr>
          <c:marker>
            <c:spPr>
              <a:ln>
                <a:solidFill>
                  <a:srgbClr val="739600"/>
                </a:solidFill>
              </a:ln>
            </c:spPr>
          </c:marker>
          <c:cat>
            <c:numRef>
              <c:f>'[Chart in Microsoft PowerPoint]Sheet1'!$A$7:$A$19</c:f>
              <c:numCache>
                <c:formatCode>General</c:formatCod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numCache>
            </c:numRef>
          </c:cat>
          <c:val>
            <c:numRef>
              <c:f>'[Chart in Microsoft PowerPoint]Sheet1'!$C$7:$C$19</c:f>
              <c:numCache>
                <c:formatCode>0.0%</c:formatCode>
                <c:ptCount val="13"/>
                <c:pt idx="0">
                  <c:v>0.20699999999999999</c:v>
                </c:pt>
                <c:pt idx="1">
                  <c:v>0.20399999999999999</c:v>
                </c:pt>
                <c:pt idx="2">
                  <c:v>0.20399999999999999</c:v>
                </c:pt>
                <c:pt idx="3">
                  <c:v>0.19600000000000001</c:v>
                </c:pt>
                <c:pt idx="4">
                  <c:v>0.19500000000000001</c:v>
                </c:pt>
                <c:pt idx="5">
                  <c:v>0.19</c:v>
                </c:pt>
                <c:pt idx="6">
                  <c:v>0.186</c:v>
                </c:pt>
                <c:pt idx="7">
                  <c:v>0.17100000000000001</c:v>
                </c:pt>
              </c:numCache>
            </c:numRef>
          </c:val>
          <c:smooth val="0"/>
        </c:ser>
        <c:dLbls>
          <c:showLegendKey val="0"/>
          <c:showVal val="0"/>
          <c:showCatName val="0"/>
          <c:showSerName val="0"/>
          <c:showPercent val="0"/>
          <c:showBubbleSize val="0"/>
        </c:dLbls>
        <c:marker val="1"/>
        <c:smooth val="0"/>
        <c:axId val="83856000"/>
        <c:axId val="83858176"/>
      </c:lineChart>
      <c:catAx>
        <c:axId val="83856000"/>
        <c:scaling>
          <c:orientation val="minMax"/>
        </c:scaling>
        <c:delete val="0"/>
        <c:axPos val="b"/>
        <c:numFmt formatCode="General" sourceLinked="1"/>
        <c:majorTickMark val="out"/>
        <c:minorTickMark val="none"/>
        <c:tickLblPos val="nextTo"/>
        <c:crossAx val="83858176"/>
        <c:crosses val="autoZero"/>
        <c:auto val="1"/>
        <c:lblAlgn val="ctr"/>
        <c:lblOffset val="100"/>
        <c:noMultiLvlLbl val="0"/>
      </c:catAx>
      <c:valAx>
        <c:axId val="83858176"/>
        <c:scaling>
          <c:orientation val="minMax"/>
        </c:scaling>
        <c:delete val="0"/>
        <c:axPos val="l"/>
        <c:majorGridlines/>
        <c:numFmt formatCode="0.0%" sourceLinked="1"/>
        <c:majorTickMark val="out"/>
        <c:minorTickMark val="none"/>
        <c:tickLblPos val="nextTo"/>
        <c:crossAx val="83856000"/>
        <c:crosses val="autoZero"/>
        <c:crossBetween val="between"/>
      </c:valAx>
    </c:plotArea>
    <c:legend>
      <c:legendPos val="r"/>
      <c:layout>
        <c:manualLayout>
          <c:xMode val="edge"/>
          <c:yMode val="edge"/>
          <c:x val="8.9888346933992613E-2"/>
          <c:y val="0.73320483231393363"/>
          <c:w val="0.28654351837235892"/>
          <c:h val="9.9811831213406019E-2"/>
        </c:manualLayout>
      </c:layout>
      <c:overlay val="0"/>
    </c:legend>
    <c:plotVisOnly val="1"/>
    <c:dispBlanksAs val="gap"/>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doughnutChart>
        <c:varyColors val="1"/>
        <c:ser>
          <c:idx val="0"/>
          <c:order val="0"/>
          <c:tx>
            <c:strRef>
              <c:f>Sheet1!$B$4</c:f>
              <c:strCache>
                <c:ptCount val="1"/>
                <c:pt idx="0">
                  <c:v>Participant Enrollment</c:v>
                </c:pt>
              </c:strCache>
            </c:strRef>
          </c:tx>
          <c:dPt>
            <c:idx val="0"/>
            <c:bubble3D val="0"/>
            <c:spPr>
              <a:solidFill>
                <a:srgbClr val="739600"/>
              </a:solidFill>
            </c:spPr>
          </c:dPt>
          <c:dPt>
            <c:idx val="1"/>
            <c:bubble3D val="0"/>
            <c:spPr>
              <a:solidFill>
                <a:srgbClr val="E87722"/>
              </a:solidFill>
            </c:spPr>
          </c:dPt>
          <c:dLbls>
            <c:dLbl>
              <c:idx val="1"/>
              <c:layout/>
              <c:tx>
                <c:rich>
                  <a:bodyPr/>
                  <a:lstStyle/>
                  <a:p>
                    <a:r>
                      <a:rPr lang="en-US" smtClean="0"/>
                      <a:t>Tier </a:t>
                    </a:r>
                    <a:r>
                      <a:rPr lang="en-US" dirty="0"/>
                      <a:t>2 Condition
34%</a:t>
                    </a:r>
                  </a:p>
                </c:rich>
              </c:tx>
              <c:showLegendKey val="0"/>
              <c:showVal val="0"/>
              <c:showCatName val="1"/>
              <c:showSerName val="0"/>
              <c:showPercent val="1"/>
              <c:showBubbleSize val="0"/>
            </c:dLbl>
            <c:txPr>
              <a:bodyPr/>
              <a:lstStyle/>
              <a:p>
                <a:pPr>
                  <a:defRPr sz="1200">
                    <a:solidFill>
                      <a:schemeClr val="bg1"/>
                    </a:solidFill>
                  </a:defRPr>
                </a:pPr>
                <a:endParaRPr lang="en-US"/>
              </a:p>
            </c:txPr>
            <c:showLegendKey val="0"/>
            <c:showVal val="0"/>
            <c:showCatName val="1"/>
            <c:showSerName val="0"/>
            <c:showPercent val="1"/>
            <c:showBubbleSize val="0"/>
            <c:showLeaderLines val="1"/>
          </c:dLbls>
          <c:cat>
            <c:strRef>
              <c:f>Sheet1!$A$5:$A$6</c:f>
              <c:strCache>
                <c:ptCount val="2"/>
                <c:pt idx="0">
                  <c:v>Tier 1 Condition</c:v>
                </c:pt>
                <c:pt idx="1">
                  <c:v>Teir 2 Condition</c:v>
                </c:pt>
              </c:strCache>
            </c:strRef>
          </c:cat>
          <c:val>
            <c:numRef>
              <c:f>Sheet1!$B$5:$B$6</c:f>
              <c:numCache>
                <c:formatCode>General</c:formatCode>
                <c:ptCount val="2"/>
                <c:pt idx="0">
                  <c:v>205</c:v>
                </c:pt>
                <c:pt idx="1">
                  <c:v>105</c:v>
                </c:pt>
              </c:numCache>
            </c:numRef>
          </c:val>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Sheet1!$C$11</c:f>
              <c:strCache>
                <c:ptCount val="1"/>
                <c:pt idx="0">
                  <c:v>Acceptance Rates</c:v>
                </c:pt>
              </c:strCache>
            </c:strRef>
          </c:tx>
          <c:invertIfNegative val="0"/>
          <c:dPt>
            <c:idx val="0"/>
            <c:invertIfNegative val="0"/>
            <c:bubble3D val="0"/>
            <c:spPr>
              <a:solidFill>
                <a:srgbClr val="739600"/>
              </a:solidFill>
            </c:spPr>
          </c:dPt>
          <c:dPt>
            <c:idx val="1"/>
            <c:invertIfNegative val="0"/>
            <c:bubble3D val="0"/>
            <c:spPr>
              <a:solidFill>
                <a:srgbClr val="E87722"/>
              </a:solidFill>
            </c:spPr>
          </c:dPt>
          <c:dLbls>
            <c:dLbl>
              <c:idx val="0"/>
              <c:layout>
                <c:manualLayout>
                  <c:x val="-2.9518621020186786E-3"/>
                  <c:y val="0.1492415165053311"/>
                </c:manualLayout>
              </c:layout>
              <c:showLegendKey val="0"/>
              <c:showVal val="1"/>
              <c:showCatName val="0"/>
              <c:showSerName val="0"/>
              <c:showPercent val="0"/>
              <c:showBubbleSize val="0"/>
            </c:dLbl>
            <c:dLbl>
              <c:idx val="1"/>
              <c:layout>
                <c:manualLayout>
                  <c:x val="0"/>
                  <c:y val="0.13325135402261706"/>
                </c:manualLayout>
              </c:layout>
              <c:showLegendKey val="0"/>
              <c:showVal val="1"/>
              <c:showCatName val="0"/>
              <c:showSerName val="0"/>
              <c:showPercent val="0"/>
              <c:showBubbleSize val="0"/>
            </c:dLbl>
            <c:txPr>
              <a:bodyPr/>
              <a:lstStyle/>
              <a:p>
                <a:pPr>
                  <a:defRPr sz="1800">
                    <a:solidFill>
                      <a:schemeClr val="bg1"/>
                    </a:solidFill>
                  </a:defRPr>
                </a:pPr>
                <a:endParaRPr lang="en-US"/>
              </a:p>
            </c:txPr>
            <c:showLegendKey val="0"/>
            <c:showVal val="1"/>
            <c:showCatName val="0"/>
            <c:showSerName val="0"/>
            <c:showPercent val="0"/>
            <c:showBubbleSize val="0"/>
            <c:showLeaderLines val="0"/>
          </c:dLbls>
          <c:cat>
            <c:strRef>
              <c:f>Sheet1!$B$12:$B$13</c:f>
              <c:strCache>
                <c:ptCount val="2"/>
                <c:pt idx="0">
                  <c:v>Tier 1 Conditions</c:v>
                </c:pt>
                <c:pt idx="1">
                  <c:v>Tier 2 Conditions</c:v>
                </c:pt>
              </c:strCache>
            </c:strRef>
          </c:cat>
          <c:val>
            <c:numRef>
              <c:f>Sheet1!$C$12:$C$13</c:f>
              <c:numCache>
                <c:formatCode>0%</c:formatCode>
                <c:ptCount val="2"/>
                <c:pt idx="0">
                  <c:v>0.85</c:v>
                </c:pt>
                <c:pt idx="1">
                  <c:v>0.85</c:v>
                </c:pt>
              </c:numCache>
            </c:numRef>
          </c:val>
        </c:ser>
        <c:dLbls>
          <c:showLegendKey val="0"/>
          <c:showVal val="0"/>
          <c:showCatName val="0"/>
          <c:showSerName val="0"/>
          <c:showPercent val="0"/>
          <c:showBubbleSize val="0"/>
        </c:dLbls>
        <c:gapWidth val="150"/>
        <c:axId val="84725120"/>
        <c:axId val="84726912"/>
      </c:barChart>
      <c:catAx>
        <c:axId val="84725120"/>
        <c:scaling>
          <c:orientation val="minMax"/>
        </c:scaling>
        <c:delete val="0"/>
        <c:axPos val="b"/>
        <c:majorTickMark val="out"/>
        <c:minorTickMark val="none"/>
        <c:tickLblPos val="nextTo"/>
        <c:crossAx val="84726912"/>
        <c:crosses val="autoZero"/>
        <c:auto val="1"/>
        <c:lblAlgn val="ctr"/>
        <c:lblOffset val="100"/>
        <c:noMultiLvlLbl val="0"/>
      </c:catAx>
      <c:valAx>
        <c:axId val="84726912"/>
        <c:scaling>
          <c:orientation val="minMax"/>
        </c:scaling>
        <c:delete val="0"/>
        <c:axPos val="l"/>
        <c:majorGridlines/>
        <c:numFmt formatCode="0%" sourceLinked="1"/>
        <c:majorTickMark val="out"/>
        <c:minorTickMark val="none"/>
        <c:tickLblPos val="nextTo"/>
        <c:crossAx val="84725120"/>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Satisfaction with Number </a:t>
            </a:r>
            <a:r>
              <a:rPr lang="en-US" dirty="0"/>
              <a:t>of </a:t>
            </a:r>
            <a:r>
              <a:rPr lang="en-US" dirty="0" smtClean="0"/>
              <a:t>Completed Calls</a:t>
            </a:r>
            <a:endParaRPr lang="en-US" dirty="0"/>
          </a:p>
        </c:rich>
      </c:tx>
      <c:layout/>
      <c:overlay val="0"/>
    </c:title>
    <c:autoTitleDeleted val="0"/>
    <c:plotArea>
      <c:layout/>
      <c:barChart>
        <c:barDir val="col"/>
        <c:grouping val="clustered"/>
        <c:varyColors val="0"/>
        <c:ser>
          <c:idx val="0"/>
          <c:order val="0"/>
          <c:tx>
            <c:strRef>
              <c:f>Sheet1!$B$51</c:f>
              <c:strCache>
                <c:ptCount val="1"/>
                <c:pt idx="0">
                  <c:v>% of Particiapnts on Number of Interventions</c:v>
                </c:pt>
              </c:strCache>
            </c:strRef>
          </c:tx>
          <c:spPr>
            <a:solidFill>
              <a:srgbClr val="83AC00"/>
            </a:solidFill>
          </c:spPr>
          <c:invertIfNegative val="0"/>
          <c:dPt>
            <c:idx val="0"/>
            <c:invertIfNegative val="0"/>
            <c:bubble3D val="0"/>
            <c:spPr>
              <a:solidFill>
                <a:srgbClr val="739600"/>
              </a:solidFill>
            </c:spPr>
          </c:dPt>
          <c:dPt>
            <c:idx val="1"/>
            <c:invertIfNegative val="0"/>
            <c:bubble3D val="0"/>
            <c:spPr>
              <a:solidFill>
                <a:srgbClr val="D19000"/>
              </a:solidFill>
            </c:spPr>
          </c:dPt>
          <c:dPt>
            <c:idx val="2"/>
            <c:invertIfNegative val="0"/>
            <c:bubble3D val="0"/>
            <c:spPr>
              <a:solidFill>
                <a:srgbClr val="E87722"/>
              </a:solidFill>
            </c:spPr>
          </c:dPt>
          <c:dLbls>
            <c:dLbl>
              <c:idx val="1"/>
              <c:layout/>
              <c:tx>
                <c:rich>
                  <a:bodyPr/>
                  <a:lstStyle/>
                  <a:p>
                    <a:r>
                      <a:rPr lang="en-US" smtClean="0"/>
                      <a:t>31%</a:t>
                    </a:r>
                    <a:endParaRPr lang="en-US" dirty="0"/>
                  </a:p>
                </c:rich>
              </c:tx>
              <c:showLegendKey val="0"/>
              <c:showVal val="1"/>
              <c:showCatName val="0"/>
              <c:showSerName val="0"/>
              <c:showPercent val="0"/>
              <c:showBubbleSize val="0"/>
            </c:dLbl>
            <c:dLbl>
              <c:idx val="2"/>
              <c:layout/>
              <c:tx>
                <c:rich>
                  <a:bodyPr/>
                  <a:lstStyle/>
                  <a:p>
                    <a:r>
                      <a:rPr lang="en-US" smtClean="0"/>
                      <a:t>6%</a:t>
                    </a:r>
                    <a:endParaRPr lang="en-US" dirty="0"/>
                  </a:p>
                </c:rich>
              </c:tx>
              <c:showLegendKey val="0"/>
              <c:showVal val="1"/>
              <c:showCatName val="0"/>
              <c:showSerName val="0"/>
              <c:showPercent val="0"/>
              <c:showBubbleSize val="0"/>
            </c:dLbl>
            <c:txPr>
              <a:bodyPr/>
              <a:lstStyle/>
              <a:p>
                <a:pPr>
                  <a:defRPr sz="1800"/>
                </a:pPr>
                <a:endParaRPr lang="en-US"/>
              </a:p>
            </c:txPr>
            <c:showLegendKey val="0"/>
            <c:showVal val="1"/>
            <c:showCatName val="0"/>
            <c:showSerName val="0"/>
            <c:showPercent val="0"/>
            <c:showBubbleSize val="0"/>
            <c:showLeaderLines val="0"/>
          </c:dLbls>
          <c:cat>
            <c:strRef>
              <c:f>Sheet1!$A$52:$A$54</c:f>
              <c:strCache>
                <c:ptCount val="3"/>
                <c:pt idx="0">
                  <c:v># of Calls "Just Right" </c:v>
                </c:pt>
                <c:pt idx="1">
                  <c:v># of call " Too Few"</c:v>
                </c:pt>
                <c:pt idx="2">
                  <c:v># of Calls "Too Many"</c:v>
                </c:pt>
              </c:strCache>
            </c:strRef>
          </c:cat>
          <c:val>
            <c:numRef>
              <c:f>Sheet1!$B$52:$B$54</c:f>
              <c:numCache>
                <c:formatCode>0%</c:formatCode>
                <c:ptCount val="3"/>
                <c:pt idx="0">
                  <c:v>0.63</c:v>
                </c:pt>
                <c:pt idx="1">
                  <c:v>0.32</c:v>
                </c:pt>
                <c:pt idx="2">
                  <c:v>0.05</c:v>
                </c:pt>
              </c:numCache>
            </c:numRef>
          </c:val>
        </c:ser>
        <c:dLbls>
          <c:showLegendKey val="0"/>
          <c:showVal val="0"/>
          <c:showCatName val="0"/>
          <c:showSerName val="0"/>
          <c:showPercent val="0"/>
          <c:showBubbleSize val="0"/>
        </c:dLbls>
        <c:gapWidth val="75"/>
        <c:overlap val="-25"/>
        <c:axId val="83939712"/>
        <c:axId val="83941248"/>
      </c:barChart>
      <c:catAx>
        <c:axId val="83939712"/>
        <c:scaling>
          <c:orientation val="minMax"/>
        </c:scaling>
        <c:delete val="0"/>
        <c:axPos val="b"/>
        <c:majorTickMark val="none"/>
        <c:minorTickMark val="none"/>
        <c:tickLblPos val="nextTo"/>
        <c:crossAx val="83941248"/>
        <c:crosses val="autoZero"/>
        <c:auto val="1"/>
        <c:lblAlgn val="ctr"/>
        <c:lblOffset val="100"/>
        <c:noMultiLvlLbl val="0"/>
      </c:catAx>
      <c:valAx>
        <c:axId val="83941248"/>
        <c:scaling>
          <c:orientation val="minMax"/>
        </c:scaling>
        <c:delete val="0"/>
        <c:axPos val="l"/>
        <c:majorGridlines/>
        <c:numFmt formatCode="0%" sourceLinked="1"/>
        <c:majorTickMark val="none"/>
        <c:minorTickMark val="none"/>
        <c:tickLblPos val="nextTo"/>
        <c:spPr>
          <a:ln w="9525">
            <a:noFill/>
          </a:ln>
        </c:spPr>
        <c:crossAx val="83939712"/>
        <c:crosses val="autoZero"/>
        <c:crossBetween val="between"/>
      </c:valAx>
    </c:plotArea>
    <c:legend>
      <c:legendPos val="b"/>
      <c:layout/>
      <c:overlay val="0"/>
    </c:legend>
    <c:plotVisOnly val="1"/>
    <c:dispBlanksAs val="gap"/>
    <c:showDLblsOverMax val="0"/>
  </c:chart>
  <c:externalData r:id="rId1">
    <c:autoUpdate val="0"/>
  </c:externalData>
</c:chartSpace>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6F49CD-DED2-49FD-8F62-C5A087CE2AE3}" type="doc">
      <dgm:prSet loTypeId="urn:microsoft.com/office/officeart/2005/8/layout/funnel1" loCatId="process" qsTypeId="urn:microsoft.com/office/officeart/2005/8/quickstyle/simple5" qsCatId="simple" csTypeId="urn:microsoft.com/office/officeart/2005/8/colors/accent1_2" csCatId="accent1" phldr="1"/>
      <dgm:spPr/>
      <dgm:t>
        <a:bodyPr/>
        <a:lstStyle/>
        <a:p>
          <a:endParaRPr lang="en-US"/>
        </a:p>
      </dgm:t>
    </dgm:pt>
    <dgm:pt modelId="{E2A533F4-C30A-4C60-BE00-2B82393EC699}" type="pres">
      <dgm:prSet presAssocID="{846F49CD-DED2-49FD-8F62-C5A087CE2AE3}" presName="Name0" presStyleCnt="0">
        <dgm:presLayoutVars>
          <dgm:chMax val="4"/>
          <dgm:resizeHandles val="exact"/>
        </dgm:presLayoutVars>
      </dgm:prSet>
      <dgm:spPr/>
      <dgm:t>
        <a:bodyPr/>
        <a:lstStyle/>
        <a:p>
          <a:endParaRPr lang="en-US"/>
        </a:p>
      </dgm:t>
    </dgm:pt>
  </dgm:ptLst>
  <dgm:cxnLst>
    <dgm:cxn modelId="{8174AD25-E620-4344-88F3-C66F30D9CC8F}" type="presOf" srcId="{846F49CD-DED2-49FD-8F62-C5A087CE2AE3}" destId="{E2A533F4-C30A-4C60-BE00-2B82393EC699}" srcOrd="0"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F02623-38BD-437A-8FCA-A6C1C190385D}" type="doc">
      <dgm:prSet loTypeId="urn:microsoft.com/office/officeart/2005/8/layout/vList4" loCatId="list" qsTypeId="urn:microsoft.com/office/officeart/2005/8/quickstyle/simple1" qsCatId="simple" csTypeId="urn:microsoft.com/office/officeart/2005/8/colors/colorful5" csCatId="colorful" phldr="1"/>
      <dgm:spPr/>
      <dgm:t>
        <a:bodyPr/>
        <a:lstStyle/>
        <a:p>
          <a:endParaRPr lang="en-US"/>
        </a:p>
      </dgm:t>
    </dgm:pt>
    <dgm:pt modelId="{7147ED93-5B95-4B91-B09D-2B0092EDC5F9}">
      <dgm:prSet phldrT="[Text]"/>
      <dgm:spPr/>
      <dgm:t>
        <a:bodyPr/>
        <a:lstStyle/>
        <a:p>
          <a:r>
            <a:rPr lang="en-US" dirty="0" smtClean="0"/>
            <a:t>Why build a tobacco cessation behavioral health program?</a:t>
          </a:r>
          <a:endParaRPr lang="en-US" dirty="0"/>
        </a:p>
      </dgm:t>
    </dgm:pt>
    <dgm:pt modelId="{3591EFAD-B1C2-4A95-8AEB-DF5B422EC265}" type="parTrans" cxnId="{6414225E-914A-4F5D-B74C-5FD4AF2015B5}">
      <dgm:prSet/>
      <dgm:spPr/>
      <dgm:t>
        <a:bodyPr/>
        <a:lstStyle/>
        <a:p>
          <a:endParaRPr lang="en-US"/>
        </a:p>
      </dgm:t>
    </dgm:pt>
    <dgm:pt modelId="{170BE741-7FC3-4825-9555-B9FE47E8390A}" type="sibTrans" cxnId="{6414225E-914A-4F5D-B74C-5FD4AF2015B5}">
      <dgm:prSet/>
      <dgm:spPr/>
      <dgm:t>
        <a:bodyPr/>
        <a:lstStyle/>
        <a:p>
          <a:endParaRPr lang="en-US"/>
        </a:p>
      </dgm:t>
    </dgm:pt>
    <dgm:pt modelId="{07EF34C6-72E2-43EB-A774-208DCE93D219}">
      <dgm:prSet phldrT="[Text]"/>
      <dgm:spPr/>
      <dgm:t>
        <a:bodyPr/>
        <a:lstStyle/>
        <a:p>
          <a:r>
            <a:rPr lang="en-US" dirty="0" smtClean="0"/>
            <a:t>What are the features of the program?</a:t>
          </a:r>
          <a:endParaRPr lang="en-US" dirty="0"/>
        </a:p>
      </dgm:t>
    </dgm:pt>
    <dgm:pt modelId="{DFBADA69-14C7-4F2E-8789-49F7CB86015F}" type="parTrans" cxnId="{A1FCB77D-B3D0-4AC1-BDB7-A484F4EB8EA0}">
      <dgm:prSet/>
      <dgm:spPr/>
      <dgm:t>
        <a:bodyPr/>
        <a:lstStyle/>
        <a:p>
          <a:endParaRPr lang="en-US"/>
        </a:p>
      </dgm:t>
    </dgm:pt>
    <dgm:pt modelId="{ADCD42CF-35B3-4BA7-AB71-EE19E7746AB4}" type="sibTrans" cxnId="{A1FCB77D-B3D0-4AC1-BDB7-A484F4EB8EA0}">
      <dgm:prSet/>
      <dgm:spPr/>
      <dgm:t>
        <a:bodyPr/>
        <a:lstStyle/>
        <a:p>
          <a:endParaRPr lang="en-US"/>
        </a:p>
      </dgm:t>
    </dgm:pt>
    <dgm:pt modelId="{C19FEA32-C7CF-4D04-BBB4-D49AE10A5AD8}">
      <dgm:prSet phldrT="[Text]"/>
      <dgm:spPr/>
      <dgm:t>
        <a:bodyPr/>
        <a:lstStyle/>
        <a:p>
          <a:r>
            <a:rPr lang="en-US" dirty="0" smtClean="0"/>
            <a:t>How were Coaches trained?</a:t>
          </a:r>
          <a:endParaRPr lang="en-US" dirty="0"/>
        </a:p>
      </dgm:t>
    </dgm:pt>
    <dgm:pt modelId="{9F8E39FF-C8DC-4CE8-8586-A875A8081B14}" type="parTrans" cxnId="{44C874F8-1CA2-47D7-927C-1D5FD956BB87}">
      <dgm:prSet/>
      <dgm:spPr/>
      <dgm:t>
        <a:bodyPr/>
        <a:lstStyle/>
        <a:p>
          <a:endParaRPr lang="en-US"/>
        </a:p>
      </dgm:t>
    </dgm:pt>
    <dgm:pt modelId="{BB8B1CF1-AFA5-4E86-B6C9-C8F071807489}" type="sibTrans" cxnId="{44C874F8-1CA2-47D7-927C-1D5FD956BB87}">
      <dgm:prSet/>
      <dgm:spPr/>
      <dgm:t>
        <a:bodyPr/>
        <a:lstStyle/>
        <a:p>
          <a:endParaRPr lang="en-US"/>
        </a:p>
      </dgm:t>
    </dgm:pt>
    <dgm:pt modelId="{5C0E61E4-746C-4734-8F66-459C34C0480F}">
      <dgm:prSet phldrT="[Text]"/>
      <dgm:spPr/>
      <dgm:t>
        <a:bodyPr/>
        <a:lstStyle/>
        <a:p>
          <a:r>
            <a:rPr lang="en-US" dirty="0" smtClean="0"/>
            <a:t>What were the outcomes of the pilot?</a:t>
          </a:r>
          <a:endParaRPr lang="en-US" dirty="0"/>
        </a:p>
      </dgm:t>
    </dgm:pt>
    <dgm:pt modelId="{46F7C6F7-4744-4023-8DC8-A4F0C752A78D}" type="parTrans" cxnId="{AB1160DB-5386-4106-9A72-27C0A421AC9D}">
      <dgm:prSet/>
      <dgm:spPr/>
      <dgm:t>
        <a:bodyPr/>
        <a:lstStyle/>
        <a:p>
          <a:endParaRPr lang="en-US"/>
        </a:p>
      </dgm:t>
    </dgm:pt>
    <dgm:pt modelId="{C6AC8E19-9ACF-449B-B694-8A3883DB4CE5}" type="sibTrans" cxnId="{AB1160DB-5386-4106-9A72-27C0A421AC9D}">
      <dgm:prSet/>
      <dgm:spPr/>
      <dgm:t>
        <a:bodyPr/>
        <a:lstStyle/>
        <a:p>
          <a:endParaRPr lang="en-US"/>
        </a:p>
      </dgm:t>
    </dgm:pt>
    <dgm:pt modelId="{8A40CAF4-7B88-48E2-B90F-D0F535DBBFFD}" type="pres">
      <dgm:prSet presAssocID="{42F02623-38BD-437A-8FCA-A6C1C190385D}" presName="linear" presStyleCnt="0">
        <dgm:presLayoutVars>
          <dgm:dir/>
          <dgm:resizeHandles val="exact"/>
        </dgm:presLayoutVars>
      </dgm:prSet>
      <dgm:spPr/>
      <dgm:t>
        <a:bodyPr/>
        <a:lstStyle/>
        <a:p>
          <a:endParaRPr lang="en-US"/>
        </a:p>
      </dgm:t>
    </dgm:pt>
    <dgm:pt modelId="{164D5740-C754-4AE4-90C3-F61D87126E0B}" type="pres">
      <dgm:prSet presAssocID="{7147ED93-5B95-4B91-B09D-2B0092EDC5F9}" presName="comp" presStyleCnt="0"/>
      <dgm:spPr/>
    </dgm:pt>
    <dgm:pt modelId="{B6648391-E098-4435-9D03-94FB18035A69}" type="pres">
      <dgm:prSet presAssocID="{7147ED93-5B95-4B91-B09D-2B0092EDC5F9}" presName="box" presStyleLbl="node1" presStyleIdx="0" presStyleCnt="4"/>
      <dgm:spPr/>
      <dgm:t>
        <a:bodyPr/>
        <a:lstStyle/>
        <a:p>
          <a:endParaRPr lang="en-US"/>
        </a:p>
      </dgm:t>
    </dgm:pt>
    <dgm:pt modelId="{D1EAE571-A6B5-420F-8FC8-52C73DE9C177}" type="pres">
      <dgm:prSet presAssocID="{7147ED93-5B95-4B91-B09D-2B0092EDC5F9}" presName="img"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10000" b="-10000"/>
          </a:stretch>
        </a:blipFill>
      </dgm:spPr>
      <dgm:t>
        <a:bodyPr/>
        <a:lstStyle/>
        <a:p>
          <a:endParaRPr lang="en-US"/>
        </a:p>
      </dgm:t>
    </dgm:pt>
    <dgm:pt modelId="{6761490F-BB27-45CF-8BC7-A751447288BA}" type="pres">
      <dgm:prSet presAssocID="{7147ED93-5B95-4B91-B09D-2B0092EDC5F9}" presName="text" presStyleLbl="node1" presStyleIdx="0" presStyleCnt="4">
        <dgm:presLayoutVars>
          <dgm:bulletEnabled val="1"/>
        </dgm:presLayoutVars>
      </dgm:prSet>
      <dgm:spPr/>
      <dgm:t>
        <a:bodyPr/>
        <a:lstStyle/>
        <a:p>
          <a:endParaRPr lang="en-US"/>
        </a:p>
      </dgm:t>
    </dgm:pt>
    <dgm:pt modelId="{B9198AAE-EB93-4E0E-A769-6F878B2DB60C}" type="pres">
      <dgm:prSet presAssocID="{170BE741-7FC3-4825-9555-B9FE47E8390A}" presName="spacer" presStyleCnt="0"/>
      <dgm:spPr/>
    </dgm:pt>
    <dgm:pt modelId="{CFDAB452-E0D7-4F91-AEA3-A2B32B568C36}" type="pres">
      <dgm:prSet presAssocID="{07EF34C6-72E2-43EB-A774-208DCE93D219}" presName="comp" presStyleCnt="0"/>
      <dgm:spPr/>
    </dgm:pt>
    <dgm:pt modelId="{0AE3AEAF-3A2D-49F1-86AD-75DE7AFC0D8C}" type="pres">
      <dgm:prSet presAssocID="{07EF34C6-72E2-43EB-A774-208DCE93D219}" presName="box" presStyleLbl="node1" presStyleIdx="1" presStyleCnt="4"/>
      <dgm:spPr/>
      <dgm:t>
        <a:bodyPr/>
        <a:lstStyle/>
        <a:p>
          <a:endParaRPr lang="en-US"/>
        </a:p>
      </dgm:t>
    </dgm:pt>
    <dgm:pt modelId="{49298AA9-EBEC-4C93-AD1E-22E3EFCA54EB}" type="pres">
      <dgm:prSet presAssocID="{07EF34C6-72E2-43EB-A774-208DCE93D219}"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dgm:spPr>
    </dgm:pt>
    <dgm:pt modelId="{8D660ADD-A54A-48EE-AACF-A5A8E63248E6}" type="pres">
      <dgm:prSet presAssocID="{07EF34C6-72E2-43EB-A774-208DCE93D219}" presName="text" presStyleLbl="node1" presStyleIdx="1" presStyleCnt="4">
        <dgm:presLayoutVars>
          <dgm:bulletEnabled val="1"/>
        </dgm:presLayoutVars>
      </dgm:prSet>
      <dgm:spPr/>
      <dgm:t>
        <a:bodyPr/>
        <a:lstStyle/>
        <a:p>
          <a:endParaRPr lang="en-US"/>
        </a:p>
      </dgm:t>
    </dgm:pt>
    <dgm:pt modelId="{703E56C0-8E83-434B-A8BB-9E7FABDA7783}" type="pres">
      <dgm:prSet presAssocID="{ADCD42CF-35B3-4BA7-AB71-EE19E7746AB4}" presName="spacer" presStyleCnt="0"/>
      <dgm:spPr/>
    </dgm:pt>
    <dgm:pt modelId="{6E21B076-E441-4184-9000-78AE5C6F9447}" type="pres">
      <dgm:prSet presAssocID="{C19FEA32-C7CF-4D04-BBB4-D49AE10A5AD8}" presName="comp" presStyleCnt="0"/>
      <dgm:spPr/>
    </dgm:pt>
    <dgm:pt modelId="{5550C88E-FE11-49E6-B50C-1ED7FC5A9907}" type="pres">
      <dgm:prSet presAssocID="{C19FEA32-C7CF-4D04-BBB4-D49AE10A5AD8}" presName="box" presStyleLbl="node1" presStyleIdx="2" presStyleCnt="4"/>
      <dgm:spPr/>
      <dgm:t>
        <a:bodyPr/>
        <a:lstStyle/>
        <a:p>
          <a:endParaRPr lang="en-US"/>
        </a:p>
      </dgm:t>
    </dgm:pt>
    <dgm:pt modelId="{1AFCE6F8-A1BB-4B45-96F6-BB80B33F9519}" type="pres">
      <dgm:prSet presAssocID="{C19FEA32-C7CF-4D04-BBB4-D49AE10A5AD8}"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000" b="-1000"/>
          </a:stretch>
        </a:blipFill>
      </dgm:spPr>
    </dgm:pt>
    <dgm:pt modelId="{43A586B2-4C3A-4CCA-8FCC-F4765BFD651D}" type="pres">
      <dgm:prSet presAssocID="{C19FEA32-C7CF-4D04-BBB4-D49AE10A5AD8}" presName="text" presStyleLbl="node1" presStyleIdx="2" presStyleCnt="4">
        <dgm:presLayoutVars>
          <dgm:bulletEnabled val="1"/>
        </dgm:presLayoutVars>
      </dgm:prSet>
      <dgm:spPr/>
      <dgm:t>
        <a:bodyPr/>
        <a:lstStyle/>
        <a:p>
          <a:endParaRPr lang="en-US"/>
        </a:p>
      </dgm:t>
    </dgm:pt>
    <dgm:pt modelId="{90290747-59AA-4B39-8BED-CAC57026770F}" type="pres">
      <dgm:prSet presAssocID="{BB8B1CF1-AFA5-4E86-B6C9-C8F071807489}" presName="spacer" presStyleCnt="0"/>
      <dgm:spPr/>
    </dgm:pt>
    <dgm:pt modelId="{F031FCCD-E754-42CE-9593-4D1124A8797A}" type="pres">
      <dgm:prSet presAssocID="{5C0E61E4-746C-4734-8F66-459C34C0480F}" presName="comp" presStyleCnt="0"/>
      <dgm:spPr/>
    </dgm:pt>
    <dgm:pt modelId="{404DAB10-9B64-4215-AEB0-11A96586F0BC}" type="pres">
      <dgm:prSet presAssocID="{5C0E61E4-746C-4734-8F66-459C34C0480F}" presName="box" presStyleLbl="node1" presStyleIdx="3" presStyleCnt="4"/>
      <dgm:spPr/>
      <dgm:t>
        <a:bodyPr/>
        <a:lstStyle/>
        <a:p>
          <a:endParaRPr lang="en-US"/>
        </a:p>
      </dgm:t>
    </dgm:pt>
    <dgm:pt modelId="{D0177FAC-BA67-4145-AC2A-07B39A9B80BE}" type="pres">
      <dgm:prSet presAssocID="{5C0E61E4-746C-4734-8F66-459C34C0480F}" presName="img"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34000" b="-34000"/>
          </a:stretch>
        </a:blipFill>
      </dgm:spPr>
      <dgm:t>
        <a:bodyPr/>
        <a:lstStyle/>
        <a:p>
          <a:endParaRPr lang="en-US"/>
        </a:p>
      </dgm:t>
    </dgm:pt>
    <dgm:pt modelId="{81FCBEA6-6EB1-49D7-92F6-AFFF8444AB70}" type="pres">
      <dgm:prSet presAssocID="{5C0E61E4-746C-4734-8F66-459C34C0480F}" presName="text" presStyleLbl="node1" presStyleIdx="3" presStyleCnt="4">
        <dgm:presLayoutVars>
          <dgm:bulletEnabled val="1"/>
        </dgm:presLayoutVars>
      </dgm:prSet>
      <dgm:spPr/>
      <dgm:t>
        <a:bodyPr/>
        <a:lstStyle/>
        <a:p>
          <a:endParaRPr lang="en-US"/>
        </a:p>
      </dgm:t>
    </dgm:pt>
  </dgm:ptLst>
  <dgm:cxnLst>
    <dgm:cxn modelId="{4E7E9651-F740-4B1E-B216-89EF791438B7}" type="presOf" srcId="{7147ED93-5B95-4B91-B09D-2B0092EDC5F9}" destId="{B6648391-E098-4435-9D03-94FB18035A69}" srcOrd="0" destOrd="0" presId="urn:microsoft.com/office/officeart/2005/8/layout/vList4"/>
    <dgm:cxn modelId="{44C874F8-1CA2-47D7-927C-1D5FD956BB87}" srcId="{42F02623-38BD-437A-8FCA-A6C1C190385D}" destId="{C19FEA32-C7CF-4D04-BBB4-D49AE10A5AD8}" srcOrd="2" destOrd="0" parTransId="{9F8E39FF-C8DC-4CE8-8586-A875A8081B14}" sibTransId="{BB8B1CF1-AFA5-4E86-B6C9-C8F071807489}"/>
    <dgm:cxn modelId="{086FEC16-88D9-47BF-85CD-FEDA2E5344AB}" type="presOf" srcId="{5C0E61E4-746C-4734-8F66-459C34C0480F}" destId="{81FCBEA6-6EB1-49D7-92F6-AFFF8444AB70}" srcOrd="1" destOrd="0" presId="urn:microsoft.com/office/officeart/2005/8/layout/vList4"/>
    <dgm:cxn modelId="{AB1160DB-5386-4106-9A72-27C0A421AC9D}" srcId="{42F02623-38BD-437A-8FCA-A6C1C190385D}" destId="{5C0E61E4-746C-4734-8F66-459C34C0480F}" srcOrd="3" destOrd="0" parTransId="{46F7C6F7-4744-4023-8DC8-A4F0C752A78D}" sibTransId="{C6AC8E19-9ACF-449B-B694-8A3883DB4CE5}"/>
    <dgm:cxn modelId="{03D6A67B-2FDE-4702-B3D1-99B4F44FDF3D}" type="presOf" srcId="{5C0E61E4-746C-4734-8F66-459C34C0480F}" destId="{404DAB10-9B64-4215-AEB0-11A96586F0BC}" srcOrd="0" destOrd="0" presId="urn:microsoft.com/office/officeart/2005/8/layout/vList4"/>
    <dgm:cxn modelId="{8504D652-2A19-47F5-B078-C6135B1FE3B9}" type="presOf" srcId="{7147ED93-5B95-4B91-B09D-2B0092EDC5F9}" destId="{6761490F-BB27-45CF-8BC7-A751447288BA}" srcOrd="1" destOrd="0" presId="urn:microsoft.com/office/officeart/2005/8/layout/vList4"/>
    <dgm:cxn modelId="{E74E82EA-7F8C-4306-89A4-201CE0F1EF97}" type="presOf" srcId="{C19FEA32-C7CF-4D04-BBB4-D49AE10A5AD8}" destId="{5550C88E-FE11-49E6-B50C-1ED7FC5A9907}" srcOrd="0" destOrd="0" presId="urn:microsoft.com/office/officeart/2005/8/layout/vList4"/>
    <dgm:cxn modelId="{08BDAFA4-F434-48F2-902F-5C1E5FE9839E}" type="presOf" srcId="{07EF34C6-72E2-43EB-A774-208DCE93D219}" destId="{0AE3AEAF-3A2D-49F1-86AD-75DE7AFC0D8C}" srcOrd="0" destOrd="0" presId="urn:microsoft.com/office/officeart/2005/8/layout/vList4"/>
    <dgm:cxn modelId="{151167D4-F7E0-4681-B4C8-D1E6B680290E}" type="presOf" srcId="{07EF34C6-72E2-43EB-A774-208DCE93D219}" destId="{8D660ADD-A54A-48EE-AACF-A5A8E63248E6}" srcOrd="1" destOrd="0" presId="urn:microsoft.com/office/officeart/2005/8/layout/vList4"/>
    <dgm:cxn modelId="{268F136B-2D8B-43BC-88F6-637C10DC7FB4}" type="presOf" srcId="{42F02623-38BD-437A-8FCA-A6C1C190385D}" destId="{8A40CAF4-7B88-48E2-B90F-D0F535DBBFFD}" srcOrd="0" destOrd="0" presId="urn:microsoft.com/office/officeart/2005/8/layout/vList4"/>
    <dgm:cxn modelId="{6414225E-914A-4F5D-B74C-5FD4AF2015B5}" srcId="{42F02623-38BD-437A-8FCA-A6C1C190385D}" destId="{7147ED93-5B95-4B91-B09D-2B0092EDC5F9}" srcOrd="0" destOrd="0" parTransId="{3591EFAD-B1C2-4A95-8AEB-DF5B422EC265}" sibTransId="{170BE741-7FC3-4825-9555-B9FE47E8390A}"/>
    <dgm:cxn modelId="{A1FCB77D-B3D0-4AC1-BDB7-A484F4EB8EA0}" srcId="{42F02623-38BD-437A-8FCA-A6C1C190385D}" destId="{07EF34C6-72E2-43EB-A774-208DCE93D219}" srcOrd="1" destOrd="0" parTransId="{DFBADA69-14C7-4F2E-8789-49F7CB86015F}" sibTransId="{ADCD42CF-35B3-4BA7-AB71-EE19E7746AB4}"/>
    <dgm:cxn modelId="{BA7DEBD2-D16E-4AEF-B5F5-FD49FDEC5FC5}" type="presOf" srcId="{C19FEA32-C7CF-4D04-BBB4-D49AE10A5AD8}" destId="{43A586B2-4C3A-4CCA-8FCC-F4765BFD651D}" srcOrd="1" destOrd="0" presId="urn:microsoft.com/office/officeart/2005/8/layout/vList4"/>
    <dgm:cxn modelId="{5AAA972F-8F42-42BF-B233-72DE9CAFB137}" type="presParOf" srcId="{8A40CAF4-7B88-48E2-B90F-D0F535DBBFFD}" destId="{164D5740-C754-4AE4-90C3-F61D87126E0B}" srcOrd="0" destOrd="0" presId="urn:microsoft.com/office/officeart/2005/8/layout/vList4"/>
    <dgm:cxn modelId="{B9F5F493-7438-44E6-A489-C54C5558B6DF}" type="presParOf" srcId="{164D5740-C754-4AE4-90C3-F61D87126E0B}" destId="{B6648391-E098-4435-9D03-94FB18035A69}" srcOrd="0" destOrd="0" presId="urn:microsoft.com/office/officeart/2005/8/layout/vList4"/>
    <dgm:cxn modelId="{9D5620BC-2DE9-40B4-8FA1-A629B689F33B}" type="presParOf" srcId="{164D5740-C754-4AE4-90C3-F61D87126E0B}" destId="{D1EAE571-A6B5-420F-8FC8-52C73DE9C177}" srcOrd="1" destOrd="0" presId="urn:microsoft.com/office/officeart/2005/8/layout/vList4"/>
    <dgm:cxn modelId="{B7D1D793-9D38-40BF-8D8F-1F453334C4AB}" type="presParOf" srcId="{164D5740-C754-4AE4-90C3-F61D87126E0B}" destId="{6761490F-BB27-45CF-8BC7-A751447288BA}" srcOrd="2" destOrd="0" presId="urn:microsoft.com/office/officeart/2005/8/layout/vList4"/>
    <dgm:cxn modelId="{E6B2F10F-D401-4886-8849-1F1C9B8D748F}" type="presParOf" srcId="{8A40CAF4-7B88-48E2-B90F-D0F535DBBFFD}" destId="{B9198AAE-EB93-4E0E-A769-6F878B2DB60C}" srcOrd="1" destOrd="0" presId="urn:microsoft.com/office/officeart/2005/8/layout/vList4"/>
    <dgm:cxn modelId="{D3824E17-D2B7-41B5-9B1A-53BEE0D8E01E}" type="presParOf" srcId="{8A40CAF4-7B88-48E2-B90F-D0F535DBBFFD}" destId="{CFDAB452-E0D7-4F91-AEA3-A2B32B568C36}" srcOrd="2" destOrd="0" presId="urn:microsoft.com/office/officeart/2005/8/layout/vList4"/>
    <dgm:cxn modelId="{EA08CF3F-B979-4E93-A520-2B0DEC453334}" type="presParOf" srcId="{CFDAB452-E0D7-4F91-AEA3-A2B32B568C36}" destId="{0AE3AEAF-3A2D-49F1-86AD-75DE7AFC0D8C}" srcOrd="0" destOrd="0" presId="urn:microsoft.com/office/officeart/2005/8/layout/vList4"/>
    <dgm:cxn modelId="{37408A06-5FB2-40DE-9283-371552DCEEF5}" type="presParOf" srcId="{CFDAB452-E0D7-4F91-AEA3-A2B32B568C36}" destId="{49298AA9-EBEC-4C93-AD1E-22E3EFCA54EB}" srcOrd="1" destOrd="0" presId="urn:microsoft.com/office/officeart/2005/8/layout/vList4"/>
    <dgm:cxn modelId="{9501C372-80F8-4388-AE93-F846624C80A8}" type="presParOf" srcId="{CFDAB452-E0D7-4F91-AEA3-A2B32B568C36}" destId="{8D660ADD-A54A-48EE-AACF-A5A8E63248E6}" srcOrd="2" destOrd="0" presId="urn:microsoft.com/office/officeart/2005/8/layout/vList4"/>
    <dgm:cxn modelId="{B1CD03E6-B94F-40BF-A187-592B9A1DE142}" type="presParOf" srcId="{8A40CAF4-7B88-48E2-B90F-D0F535DBBFFD}" destId="{703E56C0-8E83-434B-A8BB-9E7FABDA7783}" srcOrd="3" destOrd="0" presId="urn:microsoft.com/office/officeart/2005/8/layout/vList4"/>
    <dgm:cxn modelId="{F80E22CC-1094-4307-910C-374C8CF3C28A}" type="presParOf" srcId="{8A40CAF4-7B88-48E2-B90F-D0F535DBBFFD}" destId="{6E21B076-E441-4184-9000-78AE5C6F9447}" srcOrd="4" destOrd="0" presId="urn:microsoft.com/office/officeart/2005/8/layout/vList4"/>
    <dgm:cxn modelId="{21E355B0-566B-4E07-96B5-9E22AB435CF8}" type="presParOf" srcId="{6E21B076-E441-4184-9000-78AE5C6F9447}" destId="{5550C88E-FE11-49E6-B50C-1ED7FC5A9907}" srcOrd="0" destOrd="0" presId="urn:microsoft.com/office/officeart/2005/8/layout/vList4"/>
    <dgm:cxn modelId="{2648B3B7-F573-48D2-B1D7-989B82F6C4BD}" type="presParOf" srcId="{6E21B076-E441-4184-9000-78AE5C6F9447}" destId="{1AFCE6F8-A1BB-4B45-96F6-BB80B33F9519}" srcOrd="1" destOrd="0" presId="urn:microsoft.com/office/officeart/2005/8/layout/vList4"/>
    <dgm:cxn modelId="{D59D9679-7087-4342-A0AB-0A79ECE59788}" type="presParOf" srcId="{6E21B076-E441-4184-9000-78AE5C6F9447}" destId="{43A586B2-4C3A-4CCA-8FCC-F4765BFD651D}" srcOrd="2" destOrd="0" presId="urn:microsoft.com/office/officeart/2005/8/layout/vList4"/>
    <dgm:cxn modelId="{240A4A02-6359-4071-8ECA-7849608C9D37}" type="presParOf" srcId="{8A40CAF4-7B88-48E2-B90F-D0F535DBBFFD}" destId="{90290747-59AA-4B39-8BED-CAC57026770F}" srcOrd="5" destOrd="0" presId="urn:microsoft.com/office/officeart/2005/8/layout/vList4"/>
    <dgm:cxn modelId="{6798C337-2869-403F-B144-5DFB5F97F01B}" type="presParOf" srcId="{8A40CAF4-7B88-48E2-B90F-D0F535DBBFFD}" destId="{F031FCCD-E754-42CE-9593-4D1124A8797A}" srcOrd="6" destOrd="0" presId="urn:microsoft.com/office/officeart/2005/8/layout/vList4"/>
    <dgm:cxn modelId="{8CAAD67D-925E-4C2C-86C2-C2E67FF2543B}" type="presParOf" srcId="{F031FCCD-E754-42CE-9593-4D1124A8797A}" destId="{404DAB10-9B64-4215-AEB0-11A96586F0BC}" srcOrd="0" destOrd="0" presId="urn:microsoft.com/office/officeart/2005/8/layout/vList4"/>
    <dgm:cxn modelId="{DADE1CF7-14AA-40CA-BAD0-57EACF20240F}" type="presParOf" srcId="{F031FCCD-E754-42CE-9593-4D1124A8797A}" destId="{D0177FAC-BA67-4145-AC2A-07B39A9B80BE}" srcOrd="1" destOrd="0" presId="urn:microsoft.com/office/officeart/2005/8/layout/vList4"/>
    <dgm:cxn modelId="{AA228FB9-F709-4034-8171-6C06297984FE}" type="presParOf" srcId="{F031FCCD-E754-42CE-9593-4D1124A8797A}" destId="{81FCBEA6-6EB1-49D7-92F6-AFFF8444AB70}"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6F49CD-DED2-49FD-8F62-C5A087CE2AE3}" type="doc">
      <dgm:prSet loTypeId="urn:microsoft.com/office/officeart/2005/8/layout/funnel1" loCatId="process" qsTypeId="urn:microsoft.com/office/officeart/2005/8/quickstyle/simple5" qsCatId="simple" csTypeId="urn:microsoft.com/office/officeart/2005/8/colors/accent1_2" csCatId="accent1" phldr="1"/>
      <dgm:spPr/>
      <dgm:t>
        <a:bodyPr/>
        <a:lstStyle/>
        <a:p>
          <a:endParaRPr lang="en-US"/>
        </a:p>
      </dgm:t>
    </dgm:pt>
    <dgm:pt modelId="{A63DB803-8286-4403-9E5F-3DF49D738AB3}">
      <dgm:prSet phldrT="[Text]" custT="1"/>
      <dgm:spPr/>
      <dgm:t>
        <a:bodyPr/>
        <a:lstStyle/>
        <a:p>
          <a:r>
            <a:rPr lang="en-US" sz="1200" b="1" dirty="0" smtClean="0">
              <a:solidFill>
                <a:schemeClr val="tx1">
                  <a:lumMod val="50000"/>
                </a:schemeClr>
              </a:solidFill>
            </a:rPr>
            <a:t>Content</a:t>
          </a:r>
          <a:endParaRPr lang="en-US" sz="1200" b="1" dirty="0">
            <a:solidFill>
              <a:schemeClr val="tx1">
                <a:lumMod val="50000"/>
              </a:schemeClr>
            </a:solidFill>
          </a:endParaRPr>
        </a:p>
      </dgm:t>
    </dgm:pt>
    <dgm:pt modelId="{433E4270-60CE-4BA8-A43E-709CCA69429C}" type="parTrans" cxnId="{219FC986-4123-4557-A34C-091D48950735}">
      <dgm:prSet/>
      <dgm:spPr/>
      <dgm:t>
        <a:bodyPr/>
        <a:lstStyle/>
        <a:p>
          <a:endParaRPr lang="en-US"/>
        </a:p>
      </dgm:t>
    </dgm:pt>
    <dgm:pt modelId="{2A9ECC10-1E0E-4771-862C-80B0FCFD258D}" type="sibTrans" cxnId="{219FC986-4123-4557-A34C-091D48950735}">
      <dgm:prSet/>
      <dgm:spPr/>
      <dgm:t>
        <a:bodyPr/>
        <a:lstStyle/>
        <a:p>
          <a:endParaRPr lang="en-US"/>
        </a:p>
      </dgm:t>
    </dgm:pt>
    <dgm:pt modelId="{04C5D719-C8BE-4493-B190-DA8F7CD53708}">
      <dgm:prSet phldrT="[Text]" custT="1"/>
      <dgm:spPr/>
      <dgm:t>
        <a:bodyPr/>
        <a:lstStyle/>
        <a:p>
          <a:r>
            <a:rPr lang="en-US" sz="1200" b="1" dirty="0" smtClean="0">
              <a:solidFill>
                <a:schemeClr val="tx1">
                  <a:lumMod val="50000"/>
                </a:schemeClr>
              </a:solidFill>
            </a:rPr>
            <a:t>Process</a:t>
          </a:r>
          <a:endParaRPr lang="en-US" sz="1100" b="1" dirty="0">
            <a:solidFill>
              <a:schemeClr val="tx1">
                <a:lumMod val="50000"/>
              </a:schemeClr>
            </a:solidFill>
          </a:endParaRPr>
        </a:p>
      </dgm:t>
    </dgm:pt>
    <dgm:pt modelId="{045BD7DF-2E7B-44B1-97F7-9822E5A3AAD1}" type="parTrans" cxnId="{283399D7-004C-49C3-B02D-4783A6C3003F}">
      <dgm:prSet/>
      <dgm:spPr/>
      <dgm:t>
        <a:bodyPr/>
        <a:lstStyle/>
        <a:p>
          <a:endParaRPr lang="en-US"/>
        </a:p>
      </dgm:t>
    </dgm:pt>
    <dgm:pt modelId="{747C36DC-AA96-4C33-99CF-F17B928784CE}" type="sibTrans" cxnId="{283399D7-004C-49C3-B02D-4783A6C3003F}">
      <dgm:prSet/>
      <dgm:spPr/>
      <dgm:t>
        <a:bodyPr/>
        <a:lstStyle/>
        <a:p>
          <a:endParaRPr lang="en-US"/>
        </a:p>
      </dgm:t>
    </dgm:pt>
    <dgm:pt modelId="{3D08E7BF-96FE-4DB4-8F84-1E281F7A4105}">
      <dgm:prSet phldrT="[Text]"/>
      <dgm:spPr/>
      <dgm:t>
        <a:bodyPr/>
        <a:lstStyle/>
        <a:p>
          <a:r>
            <a:rPr lang="en-US" dirty="0" smtClean="0"/>
            <a:t>Intervention</a:t>
          </a:r>
          <a:endParaRPr lang="en-US" dirty="0"/>
        </a:p>
      </dgm:t>
    </dgm:pt>
    <dgm:pt modelId="{EFB58CA8-7272-4914-B38B-73767F475917}" type="parTrans" cxnId="{4A982A9D-D35F-4E13-B6BB-C469B9F6CAF6}">
      <dgm:prSet/>
      <dgm:spPr/>
      <dgm:t>
        <a:bodyPr/>
        <a:lstStyle/>
        <a:p>
          <a:endParaRPr lang="en-US"/>
        </a:p>
      </dgm:t>
    </dgm:pt>
    <dgm:pt modelId="{1F90C311-B198-4A8E-B633-184EFB357C92}" type="sibTrans" cxnId="{4A982A9D-D35F-4E13-B6BB-C469B9F6CAF6}">
      <dgm:prSet/>
      <dgm:spPr/>
      <dgm:t>
        <a:bodyPr/>
        <a:lstStyle/>
        <a:p>
          <a:endParaRPr lang="en-US"/>
        </a:p>
      </dgm:t>
    </dgm:pt>
    <dgm:pt modelId="{E2A533F4-C30A-4C60-BE00-2B82393EC699}" type="pres">
      <dgm:prSet presAssocID="{846F49CD-DED2-49FD-8F62-C5A087CE2AE3}" presName="Name0" presStyleCnt="0">
        <dgm:presLayoutVars>
          <dgm:chMax val="4"/>
          <dgm:resizeHandles val="exact"/>
        </dgm:presLayoutVars>
      </dgm:prSet>
      <dgm:spPr/>
      <dgm:t>
        <a:bodyPr/>
        <a:lstStyle/>
        <a:p>
          <a:endParaRPr lang="en-US"/>
        </a:p>
      </dgm:t>
    </dgm:pt>
    <dgm:pt modelId="{3A7C3BBA-E67B-4B0D-95DE-67AB41CF1EFF}" type="pres">
      <dgm:prSet presAssocID="{846F49CD-DED2-49FD-8F62-C5A087CE2AE3}" presName="ellipse" presStyleLbl="trBgShp" presStyleIdx="0" presStyleCnt="1"/>
      <dgm:spPr/>
    </dgm:pt>
    <dgm:pt modelId="{3849278C-1C3E-4421-A414-4369298AC5BA}" type="pres">
      <dgm:prSet presAssocID="{846F49CD-DED2-49FD-8F62-C5A087CE2AE3}" presName="arrow1" presStyleLbl="fgShp" presStyleIdx="0" presStyleCnt="1"/>
      <dgm:spPr/>
    </dgm:pt>
    <dgm:pt modelId="{F358A4FD-C499-45A8-BDC7-F0A94477562A}" type="pres">
      <dgm:prSet presAssocID="{846F49CD-DED2-49FD-8F62-C5A087CE2AE3}" presName="rectangle" presStyleLbl="revTx" presStyleIdx="0" presStyleCnt="1">
        <dgm:presLayoutVars>
          <dgm:bulletEnabled val="1"/>
        </dgm:presLayoutVars>
      </dgm:prSet>
      <dgm:spPr/>
      <dgm:t>
        <a:bodyPr/>
        <a:lstStyle/>
        <a:p>
          <a:endParaRPr lang="en-US"/>
        </a:p>
      </dgm:t>
    </dgm:pt>
    <dgm:pt modelId="{80042732-B91F-4983-81D2-7B9F8594F788}" type="pres">
      <dgm:prSet presAssocID="{04C5D719-C8BE-4493-B190-DA8F7CD53708}" presName="item1" presStyleLbl="node1" presStyleIdx="0" presStyleCnt="2">
        <dgm:presLayoutVars>
          <dgm:bulletEnabled val="1"/>
        </dgm:presLayoutVars>
      </dgm:prSet>
      <dgm:spPr/>
      <dgm:t>
        <a:bodyPr/>
        <a:lstStyle/>
        <a:p>
          <a:endParaRPr lang="en-US"/>
        </a:p>
      </dgm:t>
    </dgm:pt>
    <dgm:pt modelId="{94B4B5BA-3FE4-4ADF-9698-117D6AACF8FD}" type="pres">
      <dgm:prSet presAssocID="{3D08E7BF-96FE-4DB4-8F84-1E281F7A4105}" presName="item2" presStyleLbl="node1" presStyleIdx="1" presStyleCnt="2" custLinFactNeighborX="-5988" custLinFactNeighborY="-26947">
        <dgm:presLayoutVars>
          <dgm:bulletEnabled val="1"/>
        </dgm:presLayoutVars>
      </dgm:prSet>
      <dgm:spPr/>
      <dgm:t>
        <a:bodyPr/>
        <a:lstStyle/>
        <a:p>
          <a:endParaRPr lang="en-US"/>
        </a:p>
      </dgm:t>
    </dgm:pt>
    <dgm:pt modelId="{620A4D6C-72C3-4C19-B7E2-340F998B3E8E}" type="pres">
      <dgm:prSet presAssocID="{846F49CD-DED2-49FD-8F62-C5A087CE2AE3}" presName="funnel" presStyleLbl="trAlignAcc1" presStyleIdx="0" presStyleCnt="1" custLinFactNeighborX="1203" custLinFactNeighborY="6316"/>
      <dgm:spPr/>
    </dgm:pt>
  </dgm:ptLst>
  <dgm:cxnLst>
    <dgm:cxn modelId="{2FDBB3C3-1590-42A2-A71C-46745D3B516E}" type="presOf" srcId="{04C5D719-C8BE-4493-B190-DA8F7CD53708}" destId="{80042732-B91F-4983-81D2-7B9F8594F788}" srcOrd="0" destOrd="0" presId="urn:microsoft.com/office/officeart/2005/8/layout/funnel1"/>
    <dgm:cxn modelId="{4A982A9D-D35F-4E13-B6BB-C469B9F6CAF6}" srcId="{846F49CD-DED2-49FD-8F62-C5A087CE2AE3}" destId="{3D08E7BF-96FE-4DB4-8F84-1E281F7A4105}" srcOrd="2" destOrd="0" parTransId="{EFB58CA8-7272-4914-B38B-73767F475917}" sibTransId="{1F90C311-B198-4A8E-B633-184EFB357C92}"/>
    <dgm:cxn modelId="{283399D7-004C-49C3-B02D-4783A6C3003F}" srcId="{846F49CD-DED2-49FD-8F62-C5A087CE2AE3}" destId="{04C5D719-C8BE-4493-B190-DA8F7CD53708}" srcOrd="1" destOrd="0" parTransId="{045BD7DF-2E7B-44B1-97F7-9822E5A3AAD1}" sibTransId="{747C36DC-AA96-4C33-99CF-F17B928784CE}"/>
    <dgm:cxn modelId="{219FC986-4123-4557-A34C-091D48950735}" srcId="{846F49CD-DED2-49FD-8F62-C5A087CE2AE3}" destId="{A63DB803-8286-4403-9E5F-3DF49D738AB3}" srcOrd="0" destOrd="0" parTransId="{433E4270-60CE-4BA8-A43E-709CCA69429C}" sibTransId="{2A9ECC10-1E0E-4771-862C-80B0FCFD258D}"/>
    <dgm:cxn modelId="{B6622421-3CCF-4D44-A797-54DB39D0860B}" type="presOf" srcId="{846F49CD-DED2-49FD-8F62-C5A087CE2AE3}" destId="{E2A533F4-C30A-4C60-BE00-2B82393EC699}" srcOrd="0" destOrd="0" presId="urn:microsoft.com/office/officeart/2005/8/layout/funnel1"/>
    <dgm:cxn modelId="{C98AE6CB-A3C5-462C-ADB9-0259CD6D8963}" type="presOf" srcId="{A63DB803-8286-4403-9E5F-3DF49D738AB3}" destId="{94B4B5BA-3FE4-4ADF-9698-117D6AACF8FD}" srcOrd="0" destOrd="0" presId="urn:microsoft.com/office/officeart/2005/8/layout/funnel1"/>
    <dgm:cxn modelId="{9D1CD09C-AD9F-4513-BCCF-F314E3EAFF1D}" type="presOf" srcId="{3D08E7BF-96FE-4DB4-8F84-1E281F7A4105}" destId="{F358A4FD-C499-45A8-BDC7-F0A94477562A}" srcOrd="0" destOrd="0" presId="urn:microsoft.com/office/officeart/2005/8/layout/funnel1"/>
    <dgm:cxn modelId="{B6B08D14-C656-47AD-9E86-ABCCF28CD718}" type="presParOf" srcId="{E2A533F4-C30A-4C60-BE00-2B82393EC699}" destId="{3A7C3BBA-E67B-4B0D-95DE-67AB41CF1EFF}" srcOrd="0" destOrd="0" presId="urn:microsoft.com/office/officeart/2005/8/layout/funnel1"/>
    <dgm:cxn modelId="{DAFB4B66-DCB1-48AF-91A9-1EE17492CEF9}" type="presParOf" srcId="{E2A533F4-C30A-4C60-BE00-2B82393EC699}" destId="{3849278C-1C3E-4421-A414-4369298AC5BA}" srcOrd="1" destOrd="0" presId="urn:microsoft.com/office/officeart/2005/8/layout/funnel1"/>
    <dgm:cxn modelId="{5A63BE18-C7B6-4652-963C-64826991BE4F}" type="presParOf" srcId="{E2A533F4-C30A-4C60-BE00-2B82393EC699}" destId="{F358A4FD-C499-45A8-BDC7-F0A94477562A}" srcOrd="2" destOrd="0" presId="urn:microsoft.com/office/officeart/2005/8/layout/funnel1"/>
    <dgm:cxn modelId="{A98B4D36-258D-47B3-BB32-8CBD538BA2D9}" type="presParOf" srcId="{E2A533F4-C30A-4C60-BE00-2B82393EC699}" destId="{80042732-B91F-4983-81D2-7B9F8594F788}" srcOrd="3" destOrd="0" presId="urn:microsoft.com/office/officeart/2005/8/layout/funnel1"/>
    <dgm:cxn modelId="{A6F7E874-401C-4974-A231-F67BBC7495AA}" type="presParOf" srcId="{E2A533F4-C30A-4C60-BE00-2B82393EC699}" destId="{94B4B5BA-3FE4-4ADF-9698-117D6AACF8FD}" srcOrd="4" destOrd="0" presId="urn:microsoft.com/office/officeart/2005/8/layout/funnel1"/>
    <dgm:cxn modelId="{A6F01BAD-5043-4357-8283-0562398852CC}" type="presParOf" srcId="{E2A533F4-C30A-4C60-BE00-2B82393EC699}" destId="{620A4D6C-72C3-4C19-B7E2-340F998B3E8E}" srcOrd="5"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6F49CD-DED2-49FD-8F62-C5A087CE2AE3}" type="doc">
      <dgm:prSet loTypeId="urn:microsoft.com/office/officeart/2005/8/layout/funnel1" loCatId="process" qsTypeId="urn:microsoft.com/office/officeart/2005/8/quickstyle/simple5" qsCatId="simple" csTypeId="urn:microsoft.com/office/officeart/2005/8/colors/accent1_2" csCatId="accent1" phldr="1"/>
      <dgm:spPr/>
      <dgm:t>
        <a:bodyPr/>
        <a:lstStyle/>
        <a:p>
          <a:endParaRPr lang="en-US"/>
        </a:p>
      </dgm:t>
    </dgm:pt>
    <dgm:pt modelId="{A63DB803-8286-4403-9E5F-3DF49D738AB3}">
      <dgm:prSet phldrT="[Text]" custT="1"/>
      <dgm:spPr/>
      <dgm:t>
        <a:bodyPr/>
        <a:lstStyle/>
        <a:p>
          <a:r>
            <a:rPr lang="en-US" sz="1200" b="1" dirty="0" smtClean="0">
              <a:solidFill>
                <a:schemeClr val="tx1">
                  <a:lumMod val="50000"/>
                </a:schemeClr>
              </a:solidFill>
            </a:rPr>
            <a:t>Content</a:t>
          </a:r>
          <a:endParaRPr lang="en-US" sz="1200" b="1" dirty="0">
            <a:solidFill>
              <a:schemeClr val="tx1">
                <a:lumMod val="50000"/>
              </a:schemeClr>
            </a:solidFill>
          </a:endParaRPr>
        </a:p>
      </dgm:t>
    </dgm:pt>
    <dgm:pt modelId="{433E4270-60CE-4BA8-A43E-709CCA69429C}" type="parTrans" cxnId="{219FC986-4123-4557-A34C-091D48950735}">
      <dgm:prSet/>
      <dgm:spPr/>
      <dgm:t>
        <a:bodyPr/>
        <a:lstStyle/>
        <a:p>
          <a:endParaRPr lang="en-US"/>
        </a:p>
      </dgm:t>
    </dgm:pt>
    <dgm:pt modelId="{2A9ECC10-1E0E-4771-862C-80B0FCFD258D}" type="sibTrans" cxnId="{219FC986-4123-4557-A34C-091D48950735}">
      <dgm:prSet/>
      <dgm:spPr/>
      <dgm:t>
        <a:bodyPr/>
        <a:lstStyle/>
        <a:p>
          <a:endParaRPr lang="en-US"/>
        </a:p>
      </dgm:t>
    </dgm:pt>
    <dgm:pt modelId="{A880CC7D-E186-4729-9A48-ACE5BB76F74C}">
      <dgm:prSet phldrT="[Text]"/>
      <dgm:spPr/>
      <dgm:t>
        <a:bodyPr/>
        <a:lstStyle/>
        <a:p>
          <a:r>
            <a:rPr lang="en-US" b="1" dirty="0" smtClean="0">
              <a:solidFill>
                <a:schemeClr val="tx1">
                  <a:lumMod val="50000"/>
                </a:schemeClr>
              </a:solidFill>
            </a:rPr>
            <a:t>Perception</a:t>
          </a:r>
          <a:endParaRPr lang="en-US" b="1" dirty="0">
            <a:solidFill>
              <a:schemeClr val="tx1">
                <a:lumMod val="50000"/>
              </a:schemeClr>
            </a:solidFill>
          </a:endParaRPr>
        </a:p>
      </dgm:t>
    </dgm:pt>
    <dgm:pt modelId="{536702FC-FD76-40BA-8BA3-C997C7F7930B}" type="parTrans" cxnId="{313EDEBA-993F-4B00-A345-62D72D499CF8}">
      <dgm:prSet/>
      <dgm:spPr/>
      <dgm:t>
        <a:bodyPr/>
        <a:lstStyle/>
        <a:p>
          <a:endParaRPr lang="en-US"/>
        </a:p>
      </dgm:t>
    </dgm:pt>
    <dgm:pt modelId="{BB29667D-231F-481C-B9C4-76F548AD18F9}" type="sibTrans" cxnId="{313EDEBA-993F-4B00-A345-62D72D499CF8}">
      <dgm:prSet/>
      <dgm:spPr/>
      <dgm:t>
        <a:bodyPr/>
        <a:lstStyle/>
        <a:p>
          <a:endParaRPr lang="en-US"/>
        </a:p>
      </dgm:t>
    </dgm:pt>
    <dgm:pt modelId="{04C5D719-C8BE-4493-B190-DA8F7CD53708}">
      <dgm:prSet phldrT="[Text]" custT="1"/>
      <dgm:spPr/>
      <dgm:t>
        <a:bodyPr/>
        <a:lstStyle/>
        <a:p>
          <a:r>
            <a:rPr lang="en-US" sz="1200" b="1" dirty="0" smtClean="0">
              <a:solidFill>
                <a:schemeClr val="tx1">
                  <a:lumMod val="50000"/>
                </a:schemeClr>
              </a:solidFill>
            </a:rPr>
            <a:t>Process</a:t>
          </a:r>
          <a:endParaRPr lang="en-US" sz="1100" b="1" dirty="0">
            <a:solidFill>
              <a:schemeClr val="tx1">
                <a:lumMod val="50000"/>
              </a:schemeClr>
            </a:solidFill>
          </a:endParaRPr>
        </a:p>
      </dgm:t>
    </dgm:pt>
    <dgm:pt modelId="{045BD7DF-2E7B-44B1-97F7-9822E5A3AAD1}" type="parTrans" cxnId="{283399D7-004C-49C3-B02D-4783A6C3003F}">
      <dgm:prSet/>
      <dgm:spPr/>
      <dgm:t>
        <a:bodyPr/>
        <a:lstStyle/>
        <a:p>
          <a:endParaRPr lang="en-US"/>
        </a:p>
      </dgm:t>
    </dgm:pt>
    <dgm:pt modelId="{747C36DC-AA96-4C33-99CF-F17B928784CE}" type="sibTrans" cxnId="{283399D7-004C-49C3-B02D-4783A6C3003F}">
      <dgm:prSet/>
      <dgm:spPr/>
      <dgm:t>
        <a:bodyPr/>
        <a:lstStyle/>
        <a:p>
          <a:endParaRPr lang="en-US"/>
        </a:p>
      </dgm:t>
    </dgm:pt>
    <dgm:pt modelId="{3D08E7BF-96FE-4DB4-8F84-1E281F7A4105}">
      <dgm:prSet phldrT="[Text]"/>
      <dgm:spPr/>
      <dgm:t>
        <a:bodyPr/>
        <a:lstStyle/>
        <a:p>
          <a:r>
            <a:rPr lang="en-US" dirty="0" smtClean="0"/>
            <a:t>Intervention</a:t>
          </a:r>
          <a:endParaRPr lang="en-US" dirty="0"/>
        </a:p>
      </dgm:t>
    </dgm:pt>
    <dgm:pt modelId="{EFB58CA8-7272-4914-B38B-73767F475917}" type="parTrans" cxnId="{4A982A9D-D35F-4E13-B6BB-C469B9F6CAF6}">
      <dgm:prSet/>
      <dgm:spPr/>
      <dgm:t>
        <a:bodyPr/>
        <a:lstStyle/>
        <a:p>
          <a:endParaRPr lang="en-US"/>
        </a:p>
      </dgm:t>
    </dgm:pt>
    <dgm:pt modelId="{1F90C311-B198-4A8E-B633-184EFB357C92}" type="sibTrans" cxnId="{4A982A9D-D35F-4E13-B6BB-C469B9F6CAF6}">
      <dgm:prSet/>
      <dgm:spPr/>
      <dgm:t>
        <a:bodyPr/>
        <a:lstStyle/>
        <a:p>
          <a:endParaRPr lang="en-US"/>
        </a:p>
      </dgm:t>
    </dgm:pt>
    <dgm:pt modelId="{E2A533F4-C30A-4C60-BE00-2B82393EC699}" type="pres">
      <dgm:prSet presAssocID="{846F49CD-DED2-49FD-8F62-C5A087CE2AE3}" presName="Name0" presStyleCnt="0">
        <dgm:presLayoutVars>
          <dgm:chMax val="4"/>
          <dgm:resizeHandles val="exact"/>
        </dgm:presLayoutVars>
      </dgm:prSet>
      <dgm:spPr/>
      <dgm:t>
        <a:bodyPr/>
        <a:lstStyle/>
        <a:p>
          <a:endParaRPr lang="en-US"/>
        </a:p>
      </dgm:t>
    </dgm:pt>
    <dgm:pt modelId="{3A7C3BBA-E67B-4B0D-95DE-67AB41CF1EFF}" type="pres">
      <dgm:prSet presAssocID="{846F49CD-DED2-49FD-8F62-C5A087CE2AE3}" presName="ellipse" presStyleLbl="trBgShp" presStyleIdx="0" presStyleCnt="1"/>
      <dgm:spPr/>
    </dgm:pt>
    <dgm:pt modelId="{3849278C-1C3E-4421-A414-4369298AC5BA}" type="pres">
      <dgm:prSet presAssocID="{846F49CD-DED2-49FD-8F62-C5A087CE2AE3}" presName="arrow1" presStyleLbl="fgShp" presStyleIdx="0" presStyleCnt="1"/>
      <dgm:spPr/>
    </dgm:pt>
    <dgm:pt modelId="{F358A4FD-C499-45A8-BDC7-F0A94477562A}" type="pres">
      <dgm:prSet presAssocID="{846F49CD-DED2-49FD-8F62-C5A087CE2AE3}" presName="rectangle" presStyleLbl="revTx" presStyleIdx="0" presStyleCnt="1">
        <dgm:presLayoutVars>
          <dgm:bulletEnabled val="1"/>
        </dgm:presLayoutVars>
      </dgm:prSet>
      <dgm:spPr/>
      <dgm:t>
        <a:bodyPr/>
        <a:lstStyle/>
        <a:p>
          <a:endParaRPr lang="en-US"/>
        </a:p>
      </dgm:t>
    </dgm:pt>
    <dgm:pt modelId="{3BC1E466-448D-4D40-8636-E86DA60AFDBC}" type="pres">
      <dgm:prSet presAssocID="{A880CC7D-E186-4729-9A48-ACE5BB76F74C}" presName="item1" presStyleLbl="node1" presStyleIdx="0" presStyleCnt="3">
        <dgm:presLayoutVars>
          <dgm:bulletEnabled val="1"/>
        </dgm:presLayoutVars>
      </dgm:prSet>
      <dgm:spPr/>
      <dgm:t>
        <a:bodyPr/>
        <a:lstStyle/>
        <a:p>
          <a:endParaRPr lang="en-US"/>
        </a:p>
      </dgm:t>
    </dgm:pt>
    <dgm:pt modelId="{AEE6340A-8E4B-4516-BC14-8507FE4F311E}" type="pres">
      <dgm:prSet presAssocID="{04C5D719-C8BE-4493-B190-DA8F7CD53708}" presName="item2" presStyleLbl="node1" presStyleIdx="1" presStyleCnt="3">
        <dgm:presLayoutVars>
          <dgm:bulletEnabled val="1"/>
        </dgm:presLayoutVars>
      </dgm:prSet>
      <dgm:spPr/>
      <dgm:t>
        <a:bodyPr/>
        <a:lstStyle/>
        <a:p>
          <a:endParaRPr lang="en-US"/>
        </a:p>
      </dgm:t>
    </dgm:pt>
    <dgm:pt modelId="{496CB556-9083-489D-87BC-E06BF61809B4}" type="pres">
      <dgm:prSet presAssocID="{3D08E7BF-96FE-4DB4-8F84-1E281F7A4105}" presName="item3" presStyleLbl="node1" presStyleIdx="2" presStyleCnt="3">
        <dgm:presLayoutVars>
          <dgm:bulletEnabled val="1"/>
        </dgm:presLayoutVars>
      </dgm:prSet>
      <dgm:spPr/>
      <dgm:t>
        <a:bodyPr/>
        <a:lstStyle/>
        <a:p>
          <a:endParaRPr lang="en-US"/>
        </a:p>
      </dgm:t>
    </dgm:pt>
    <dgm:pt modelId="{620A4D6C-72C3-4C19-B7E2-340F998B3E8E}" type="pres">
      <dgm:prSet presAssocID="{846F49CD-DED2-49FD-8F62-C5A087CE2AE3}" presName="funnel" presStyleLbl="trAlignAcc1" presStyleIdx="0" presStyleCnt="1"/>
      <dgm:spPr/>
    </dgm:pt>
  </dgm:ptLst>
  <dgm:cxnLst>
    <dgm:cxn modelId="{0E7F3E10-7A8D-45E9-BA5D-4353D3567475}" type="presOf" srcId="{A63DB803-8286-4403-9E5F-3DF49D738AB3}" destId="{496CB556-9083-489D-87BC-E06BF61809B4}" srcOrd="0" destOrd="0" presId="urn:microsoft.com/office/officeart/2005/8/layout/funnel1"/>
    <dgm:cxn modelId="{4A982A9D-D35F-4E13-B6BB-C469B9F6CAF6}" srcId="{846F49CD-DED2-49FD-8F62-C5A087CE2AE3}" destId="{3D08E7BF-96FE-4DB4-8F84-1E281F7A4105}" srcOrd="3" destOrd="0" parTransId="{EFB58CA8-7272-4914-B38B-73767F475917}" sibTransId="{1F90C311-B198-4A8E-B633-184EFB357C92}"/>
    <dgm:cxn modelId="{313EDEBA-993F-4B00-A345-62D72D499CF8}" srcId="{846F49CD-DED2-49FD-8F62-C5A087CE2AE3}" destId="{A880CC7D-E186-4729-9A48-ACE5BB76F74C}" srcOrd="1" destOrd="0" parTransId="{536702FC-FD76-40BA-8BA3-C997C7F7930B}" sibTransId="{BB29667D-231F-481C-B9C4-76F548AD18F9}"/>
    <dgm:cxn modelId="{E60F4A13-2EE4-4BB5-A0F0-D0E1F62DA47D}" type="presOf" srcId="{A880CC7D-E186-4729-9A48-ACE5BB76F74C}" destId="{AEE6340A-8E4B-4516-BC14-8507FE4F311E}" srcOrd="0" destOrd="0" presId="urn:microsoft.com/office/officeart/2005/8/layout/funnel1"/>
    <dgm:cxn modelId="{39AEAF63-E81D-40EA-AFF8-0FC885BF4708}" type="presOf" srcId="{04C5D719-C8BE-4493-B190-DA8F7CD53708}" destId="{3BC1E466-448D-4D40-8636-E86DA60AFDBC}" srcOrd="0" destOrd="0" presId="urn:microsoft.com/office/officeart/2005/8/layout/funnel1"/>
    <dgm:cxn modelId="{283399D7-004C-49C3-B02D-4783A6C3003F}" srcId="{846F49CD-DED2-49FD-8F62-C5A087CE2AE3}" destId="{04C5D719-C8BE-4493-B190-DA8F7CD53708}" srcOrd="2" destOrd="0" parTransId="{045BD7DF-2E7B-44B1-97F7-9822E5A3AAD1}" sibTransId="{747C36DC-AA96-4C33-99CF-F17B928784CE}"/>
    <dgm:cxn modelId="{6F8FA43E-2949-4A46-8378-5104271ECA97}" type="presOf" srcId="{846F49CD-DED2-49FD-8F62-C5A087CE2AE3}" destId="{E2A533F4-C30A-4C60-BE00-2B82393EC699}" srcOrd="0" destOrd="0" presId="urn:microsoft.com/office/officeart/2005/8/layout/funnel1"/>
    <dgm:cxn modelId="{219FC986-4123-4557-A34C-091D48950735}" srcId="{846F49CD-DED2-49FD-8F62-C5A087CE2AE3}" destId="{A63DB803-8286-4403-9E5F-3DF49D738AB3}" srcOrd="0" destOrd="0" parTransId="{433E4270-60CE-4BA8-A43E-709CCA69429C}" sibTransId="{2A9ECC10-1E0E-4771-862C-80B0FCFD258D}"/>
    <dgm:cxn modelId="{D767E91C-D5C7-46CD-AED0-589A878E27F2}" type="presOf" srcId="{3D08E7BF-96FE-4DB4-8F84-1E281F7A4105}" destId="{F358A4FD-C499-45A8-BDC7-F0A94477562A}" srcOrd="0" destOrd="0" presId="urn:microsoft.com/office/officeart/2005/8/layout/funnel1"/>
    <dgm:cxn modelId="{2EA48847-CBF1-4B92-B967-BD2AA23B44F3}" type="presParOf" srcId="{E2A533F4-C30A-4C60-BE00-2B82393EC699}" destId="{3A7C3BBA-E67B-4B0D-95DE-67AB41CF1EFF}" srcOrd="0" destOrd="0" presId="urn:microsoft.com/office/officeart/2005/8/layout/funnel1"/>
    <dgm:cxn modelId="{ED6B7B74-F522-4C5B-95AA-E77D269E033A}" type="presParOf" srcId="{E2A533F4-C30A-4C60-BE00-2B82393EC699}" destId="{3849278C-1C3E-4421-A414-4369298AC5BA}" srcOrd="1" destOrd="0" presId="urn:microsoft.com/office/officeart/2005/8/layout/funnel1"/>
    <dgm:cxn modelId="{51C5582E-1966-4DC5-AF6A-1569896EB5CB}" type="presParOf" srcId="{E2A533F4-C30A-4C60-BE00-2B82393EC699}" destId="{F358A4FD-C499-45A8-BDC7-F0A94477562A}" srcOrd="2" destOrd="0" presId="urn:microsoft.com/office/officeart/2005/8/layout/funnel1"/>
    <dgm:cxn modelId="{03DEE7A2-C298-4419-9FEF-13D98A226AB7}" type="presParOf" srcId="{E2A533F4-C30A-4C60-BE00-2B82393EC699}" destId="{3BC1E466-448D-4D40-8636-E86DA60AFDBC}" srcOrd="3" destOrd="0" presId="urn:microsoft.com/office/officeart/2005/8/layout/funnel1"/>
    <dgm:cxn modelId="{7E321065-231D-43C5-B35B-F5BB87C11573}" type="presParOf" srcId="{E2A533F4-C30A-4C60-BE00-2B82393EC699}" destId="{AEE6340A-8E4B-4516-BC14-8507FE4F311E}" srcOrd="4" destOrd="0" presId="urn:microsoft.com/office/officeart/2005/8/layout/funnel1"/>
    <dgm:cxn modelId="{B4C95284-ADCF-49F0-8029-FF757F6D0E88}" type="presParOf" srcId="{E2A533F4-C30A-4C60-BE00-2B82393EC699}" destId="{496CB556-9083-489D-87BC-E06BF61809B4}" srcOrd="5" destOrd="0" presId="urn:microsoft.com/office/officeart/2005/8/layout/funnel1"/>
    <dgm:cxn modelId="{ADC5A5DF-6CF4-4542-91F3-0209761DFCCE}" type="presParOf" srcId="{E2A533F4-C30A-4C60-BE00-2B82393EC699}" destId="{620A4D6C-72C3-4C19-B7E2-340F998B3E8E}"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83AB49E-EF8D-47F6-930D-4A6ABFBEED05}" type="doc">
      <dgm:prSet loTypeId="urn:microsoft.com/office/officeart/2005/8/layout/chevron1" loCatId="process" qsTypeId="urn:microsoft.com/office/officeart/2005/8/quickstyle/simple4" qsCatId="simple" csTypeId="urn:microsoft.com/office/officeart/2005/8/colors/accent1_2" csCatId="accent1" phldr="1"/>
      <dgm:spPr/>
      <dgm:t>
        <a:bodyPr/>
        <a:lstStyle/>
        <a:p>
          <a:endParaRPr lang="en-US"/>
        </a:p>
      </dgm:t>
    </dgm:pt>
    <dgm:pt modelId="{C1219418-9371-41DB-9762-A10820834C8D}">
      <dgm:prSet phldrT="[Text]"/>
      <dgm:spPr/>
      <dgm:t>
        <a:bodyPr/>
        <a:lstStyle/>
        <a:p>
          <a:r>
            <a:rPr lang="en-US" dirty="0" smtClean="0"/>
            <a:t>Q4 2015 Q2 2016</a:t>
          </a:r>
          <a:endParaRPr lang="en-US" dirty="0"/>
        </a:p>
      </dgm:t>
    </dgm:pt>
    <dgm:pt modelId="{125DF131-60FA-4969-888B-001812EBE4D8}" type="parTrans" cxnId="{0940B4A6-BD83-4278-9352-E0849028A93C}">
      <dgm:prSet/>
      <dgm:spPr/>
      <dgm:t>
        <a:bodyPr/>
        <a:lstStyle/>
        <a:p>
          <a:endParaRPr lang="en-US"/>
        </a:p>
      </dgm:t>
    </dgm:pt>
    <dgm:pt modelId="{7090874A-6979-4655-8316-7E10A15F86AE}" type="sibTrans" cxnId="{0940B4A6-BD83-4278-9352-E0849028A93C}">
      <dgm:prSet/>
      <dgm:spPr/>
      <dgm:t>
        <a:bodyPr/>
        <a:lstStyle/>
        <a:p>
          <a:endParaRPr lang="en-US"/>
        </a:p>
      </dgm:t>
    </dgm:pt>
    <dgm:pt modelId="{968DA87E-1D61-4C73-B382-FE6301BF8B76}">
      <dgm:prSet phldrT="[Text]" custT="1"/>
      <dgm:spPr/>
      <dgm:t>
        <a:bodyPr/>
        <a:lstStyle/>
        <a:p>
          <a:r>
            <a:rPr lang="en-US" sz="1800" dirty="0" smtClean="0"/>
            <a:t>Research and Develop Pilot</a:t>
          </a:r>
          <a:endParaRPr lang="en-US" sz="1800" dirty="0"/>
        </a:p>
      </dgm:t>
    </dgm:pt>
    <dgm:pt modelId="{100063E7-DDB4-4EC4-AC46-AC6F61A56E04}" type="parTrans" cxnId="{7E38D9E6-1653-4540-B242-DEDE5A6DCC49}">
      <dgm:prSet/>
      <dgm:spPr/>
      <dgm:t>
        <a:bodyPr/>
        <a:lstStyle/>
        <a:p>
          <a:endParaRPr lang="en-US"/>
        </a:p>
      </dgm:t>
    </dgm:pt>
    <dgm:pt modelId="{BC969166-0ACB-4FA9-854A-AD6051B73086}" type="sibTrans" cxnId="{7E38D9E6-1653-4540-B242-DEDE5A6DCC49}">
      <dgm:prSet/>
      <dgm:spPr/>
      <dgm:t>
        <a:bodyPr/>
        <a:lstStyle/>
        <a:p>
          <a:endParaRPr lang="en-US"/>
        </a:p>
      </dgm:t>
    </dgm:pt>
    <dgm:pt modelId="{680811AF-5C7D-4C24-AEB4-2BB58C8224EF}">
      <dgm:prSet phldrT="[Text]"/>
      <dgm:spPr/>
      <dgm:t>
        <a:bodyPr/>
        <a:lstStyle/>
        <a:p>
          <a:r>
            <a:rPr lang="en-US" dirty="0" smtClean="0"/>
            <a:t>Q3/Q4 2016</a:t>
          </a:r>
          <a:endParaRPr lang="en-US" dirty="0"/>
        </a:p>
      </dgm:t>
    </dgm:pt>
    <dgm:pt modelId="{221EABCA-84CA-44B9-8ADC-D98DEA022A40}" type="parTrans" cxnId="{7533E342-B864-4B57-8317-FBBC43D24DD0}">
      <dgm:prSet/>
      <dgm:spPr/>
      <dgm:t>
        <a:bodyPr/>
        <a:lstStyle/>
        <a:p>
          <a:endParaRPr lang="en-US"/>
        </a:p>
      </dgm:t>
    </dgm:pt>
    <dgm:pt modelId="{D2F0ECED-957F-471B-AB33-279D2FF2CDD5}" type="sibTrans" cxnId="{7533E342-B864-4B57-8317-FBBC43D24DD0}">
      <dgm:prSet/>
      <dgm:spPr/>
      <dgm:t>
        <a:bodyPr/>
        <a:lstStyle/>
        <a:p>
          <a:endParaRPr lang="en-US"/>
        </a:p>
      </dgm:t>
    </dgm:pt>
    <dgm:pt modelId="{B83325CD-A91E-40E5-A85E-BDD7D9F2529E}">
      <dgm:prSet phldrT="[Text]" custT="1"/>
      <dgm:spPr/>
      <dgm:t>
        <a:bodyPr/>
        <a:lstStyle/>
        <a:p>
          <a:r>
            <a:rPr lang="en-US" sz="1800" dirty="0" smtClean="0"/>
            <a:t>Launch Pilot  </a:t>
          </a:r>
          <a:endParaRPr lang="en-US" sz="1800" dirty="0"/>
        </a:p>
      </dgm:t>
    </dgm:pt>
    <dgm:pt modelId="{4B874AAB-329D-434B-A00A-9BBBD90E27A2}" type="parTrans" cxnId="{4A3D5F83-AFE2-45C4-855E-A392C1EC4171}">
      <dgm:prSet/>
      <dgm:spPr/>
      <dgm:t>
        <a:bodyPr/>
        <a:lstStyle/>
        <a:p>
          <a:endParaRPr lang="en-US"/>
        </a:p>
      </dgm:t>
    </dgm:pt>
    <dgm:pt modelId="{D011083F-07DC-49D9-8877-DD4052CD8790}" type="sibTrans" cxnId="{4A3D5F83-AFE2-45C4-855E-A392C1EC4171}">
      <dgm:prSet/>
      <dgm:spPr/>
      <dgm:t>
        <a:bodyPr/>
        <a:lstStyle/>
        <a:p>
          <a:endParaRPr lang="en-US"/>
        </a:p>
      </dgm:t>
    </dgm:pt>
    <dgm:pt modelId="{D529BC30-3E8A-4814-B814-55E61D2BC254}">
      <dgm:prSet phldrT="[Text]"/>
      <dgm:spPr/>
      <dgm:t>
        <a:bodyPr/>
        <a:lstStyle/>
        <a:p>
          <a:r>
            <a:rPr lang="en-US" dirty="0" smtClean="0"/>
            <a:t>Q1/Q2 2017</a:t>
          </a:r>
          <a:endParaRPr lang="en-US" dirty="0"/>
        </a:p>
      </dgm:t>
    </dgm:pt>
    <dgm:pt modelId="{D3AD630D-A49D-41FC-9EA2-B30151BE3A7F}" type="parTrans" cxnId="{F5F0328C-167E-45C7-B7CB-88CA14273AED}">
      <dgm:prSet/>
      <dgm:spPr/>
      <dgm:t>
        <a:bodyPr/>
        <a:lstStyle/>
        <a:p>
          <a:endParaRPr lang="en-US"/>
        </a:p>
      </dgm:t>
    </dgm:pt>
    <dgm:pt modelId="{778B044A-F395-48F0-BFD8-0C5287BF02DC}" type="sibTrans" cxnId="{F5F0328C-167E-45C7-B7CB-88CA14273AED}">
      <dgm:prSet/>
      <dgm:spPr/>
      <dgm:t>
        <a:bodyPr/>
        <a:lstStyle/>
        <a:p>
          <a:endParaRPr lang="en-US"/>
        </a:p>
      </dgm:t>
    </dgm:pt>
    <dgm:pt modelId="{848843A8-8730-4E5A-919D-52ADECF1B854}">
      <dgm:prSet phldrT="[Text]" custT="1"/>
      <dgm:spPr/>
      <dgm:t>
        <a:bodyPr/>
        <a:lstStyle/>
        <a:p>
          <a:r>
            <a:rPr lang="en-US" sz="1800" dirty="0" smtClean="0"/>
            <a:t>Bring to Market</a:t>
          </a:r>
          <a:endParaRPr lang="en-US" sz="1800" dirty="0"/>
        </a:p>
      </dgm:t>
    </dgm:pt>
    <dgm:pt modelId="{2F6147D7-BEE1-4378-BB1A-559FA43B04CF}" type="parTrans" cxnId="{90B55F7E-9A09-4781-9AEB-F8613682A09E}">
      <dgm:prSet/>
      <dgm:spPr/>
      <dgm:t>
        <a:bodyPr/>
        <a:lstStyle/>
        <a:p>
          <a:endParaRPr lang="en-US"/>
        </a:p>
      </dgm:t>
    </dgm:pt>
    <dgm:pt modelId="{099B4940-B427-4B24-8C9C-869EF2028744}" type="sibTrans" cxnId="{90B55F7E-9A09-4781-9AEB-F8613682A09E}">
      <dgm:prSet/>
      <dgm:spPr/>
      <dgm:t>
        <a:bodyPr/>
        <a:lstStyle/>
        <a:p>
          <a:endParaRPr lang="en-US"/>
        </a:p>
      </dgm:t>
    </dgm:pt>
    <dgm:pt modelId="{302266DB-35CC-48BA-B780-F4CC1C7CE048}">
      <dgm:prSet phldrT="[Text]" custT="1"/>
      <dgm:spPr/>
      <dgm:t>
        <a:bodyPr/>
        <a:lstStyle/>
        <a:p>
          <a:r>
            <a:rPr lang="en-US" sz="1800" dirty="0" smtClean="0"/>
            <a:t>Evaluate</a:t>
          </a:r>
          <a:endParaRPr lang="en-US" sz="1800" dirty="0"/>
        </a:p>
      </dgm:t>
    </dgm:pt>
    <dgm:pt modelId="{AA3F950D-B41A-4CDD-A3EF-424A0B53EF3B}" type="sibTrans" cxnId="{A3CCBE89-D665-4E0D-9617-CBBD941BED1A}">
      <dgm:prSet/>
      <dgm:spPr/>
      <dgm:t>
        <a:bodyPr/>
        <a:lstStyle/>
        <a:p>
          <a:endParaRPr lang="en-US"/>
        </a:p>
      </dgm:t>
    </dgm:pt>
    <dgm:pt modelId="{F455BE11-F106-4379-BBB0-6D9F38C61CE2}" type="parTrans" cxnId="{A3CCBE89-D665-4E0D-9617-CBBD941BED1A}">
      <dgm:prSet/>
      <dgm:spPr/>
      <dgm:t>
        <a:bodyPr/>
        <a:lstStyle/>
        <a:p>
          <a:endParaRPr lang="en-US"/>
        </a:p>
      </dgm:t>
    </dgm:pt>
    <dgm:pt modelId="{308FE5E9-04E6-4A76-A803-2C2707B468D9}">
      <dgm:prSet phldrT="[Text]"/>
      <dgm:spPr/>
      <dgm:t>
        <a:bodyPr/>
        <a:lstStyle/>
        <a:p>
          <a:r>
            <a:rPr lang="en-US" dirty="0" smtClean="0"/>
            <a:t>Q4 2016 Q1 2017</a:t>
          </a:r>
          <a:endParaRPr lang="en-US" dirty="0"/>
        </a:p>
      </dgm:t>
    </dgm:pt>
    <dgm:pt modelId="{8AFA09EF-14E1-4A29-9A7F-700F28896750}" type="sibTrans" cxnId="{B39EBDCD-E4BB-43C9-996F-BCED727B690F}">
      <dgm:prSet/>
      <dgm:spPr/>
      <dgm:t>
        <a:bodyPr/>
        <a:lstStyle/>
        <a:p>
          <a:endParaRPr lang="en-US"/>
        </a:p>
      </dgm:t>
    </dgm:pt>
    <dgm:pt modelId="{E122A247-DDA2-4517-975A-64FFB8F226AB}" type="parTrans" cxnId="{B39EBDCD-E4BB-43C9-996F-BCED727B690F}">
      <dgm:prSet/>
      <dgm:spPr/>
      <dgm:t>
        <a:bodyPr/>
        <a:lstStyle/>
        <a:p>
          <a:endParaRPr lang="en-US"/>
        </a:p>
      </dgm:t>
    </dgm:pt>
    <dgm:pt modelId="{E2410E75-CB75-4CDE-8481-D3533B7F9932}">
      <dgm:prSet phldrT="[Text]" custT="1"/>
      <dgm:spPr/>
      <dgm:t>
        <a:bodyPr/>
        <a:lstStyle/>
        <a:p>
          <a:endParaRPr lang="en-US" sz="1800" dirty="0"/>
        </a:p>
      </dgm:t>
    </dgm:pt>
    <dgm:pt modelId="{6AF8CECA-6D35-4F60-8868-59A2A1D4D270}" type="parTrans" cxnId="{137B986D-156B-47EC-960C-E74ABA03B17D}">
      <dgm:prSet/>
      <dgm:spPr/>
      <dgm:t>
        <a:bodyPr/>
        <a:lstStyle/>
        <a:p>
          <a:endParaRPr lang="en-US"/>
        </a:p>
      </dgm:t>
    </dgm:pt>
    <dgm:pt modelId="{E6F4F72F-27DF-4B0B-B270-7815A3AA8A86}" type="sibTrans" cxnId="{137B986D-156B-47EC-960C-E74ABA03B17D}">
      <dgm:prSet/>
      <dgm:spPr/>
      <dgm:t>
        <a:bodyPr/>
        <a:lstStyle/>
        <a:p>
          <a:endParaRPr lang="en-US"/>
        </a:p>
      </dgm:t>
    </dgm:pt>
    <dgm:pt modelId="{A00ACF98-8281-49A5-A385-CCC3E206DDA8}" type="pres">
      <dgm:prSet presAssocID="{683AB49E-EF8D-47F6-930D-4A6ABFBEED05}" presName="Name0" presStyleCnt="0">
        <dgm:presLayoutVars>
          <dgm:dir/>
          <dgm:animLvl val="lvl"/>
          <dgm:resizeHandles val="exact"/>
        </dgm:presLayoutVars>
      </dgm:prSet>
      <dgm:spPr/>
      <dgm:t>
        <a:bodyPr/>
        <a:lstStyle/>
        <a:p>
          <a:endParaRPr lang="en-US"/>
        </a:p>
      </dgm:t>
    </dgm:pt>
    <dgm:pt modelId="{09EAAD08-0D98-4A9D-AF91-858F328AD090}" type="pres">
      <dgm:prSet presAssocID="{C1219418-9371-41DB-9762-A10820834C8D}" presName="composite" presStyleCnt="0"/>
      <dgm:spPr/>
      <dgm:t>
        <a:bodyPr/>
        <a:lstStyle/>
        <a:p>
          <a:endParaRPr lang="en-US"/>
        </a:p>
      </dgm:t>
    </dgm:pt>
    <dgm:pt modelId="{968324F5-5F6B-4F4E-A5A0-3E3332C10889}" type="pres">
      <dgm:prSet presAssocID="{C1219418-9371-41DB-9762-A10820834C8D}" presName="parTx" presStyleLbl="node1" presStyleIdx="0" presStyleCnt="4">
        <dgm:presLayoutVars>
          <dgm:chMax val="0"/>
          <dgm:chPref val="0"/>
          <dgm:bulletEnabled val="1"/>
        </dgm:presLayoutVars>
      </dgm:prSet>
      <dgm:spPr/>
      <dgm:t>
        <a:bodyPr/>
        <a:lstStyle/>
        <a:p>
          <a:endParaRPr lang="en-US"/>
        </a:p>
      </dgm:t>
    </dgm:pt>
    <dgm:pt modelId="{EB46C5A7-28FC-46FE-ABF8-34B578798F3F}" type="pres">
      <dgm:prSet presAssocID="{C1219418-9371-41DB-9762-A10820834C8D}" presName="desTx" presStyleLbl="revTx" presStyleIdx="0" presStyleCnt="4">
        <dgm:presLayoutVars>
          <dgm:bulletEnabled val="1"/>
        </dgm:presLayoutVars>
      </dgm:prSet>
      <dgm:spPr/>
      <dgm:t>
        <a:bodyPr/>
        <a:lstStyle/>
        <a:p>
          <a:endParaRPr lang="en-US"/>
        </a:p>
      </dgm:t>
    </dgm:pt>
    <dgm:pt modelId="{4E93BFB5-D4B5-4B59-9323-B3BC9A563E96}" type="pres">
      <dgm:prSet presAssocID="{7090874A-6979-4655-8316-7E10A15F86AE}" presName="space" presStyleCnt="0"/>
      <dgm:spPr/>
      <dgm:t>
        <a:bodyPr/>
        <a:lstStyle/>
        <a:p>
          <a:endParaRPr lang="en-US"/>
        </a:p>
      </dgm:t>
    </dgm:pt>
    <dgm:pt modelId="{DB694212-D900-40F5-81EB-3F05796E345E}" type="pres">
      <dgm:prSet presAssocID="{680811AF-5C7D-4C24-AEB4-2BB58C8224EF}" presName="composite" presStyleCnt="0"/>
      <dgm:spPr/>
      <dgm:t>
        <a:bodyPr/>
        <a:lstStyle/>
        <a:p>
          <a:endParaRPr lang="en-US"/>
        </a:p>
      </dgm:t>
    </dgm:pt>
    <dgm:pt modelId="{EE633916-B659-491C-8CEF-7522570342EF}" type="pres">
      <dgm:prSet presAssocID="{680811AF-5C7D-4C24-AEB4-2BB58C8224EF}" presName="parTx" presStyleLbl="node1" presStyleIdx="1" presStyleCnt="4">
        <dgm:presLayoutVars>
          <dgm:chMax val="0"/>
          <dgm:chPref val="0"/>
          <dgm:bulletEnabled val="1"/>
        </dgm:presLayoutVars>
      </dgm:prSet>
      <dgm:spPr/>
      <dgm:t>
        <a:bodyPr/>
        <a:lstStyle/>
        <a:p>
          <a:endParaRPr lang="en-US"/>
        </a:p>
      </dgm:t>
    </dgm:pt>
    <dgm:pt modelId="{73092DA9-5B52-4C20-AD06-C470BAA434C6}" type="pres">
      <dgm:prSet presAssocID="{680811AF-5C7D-4C24-AEB4-2BB58C8224EF}" presName="desTx" presStyleLbl="revTx" presStyleIdx="1" presStyleCnt="4">
        <dgm:presLayoutVars>
          <dgm:bulletEnabled val="1"/>
        </dgm:presLayoutVars>
      </dgm:prSet>
      <dgm:spPr/>
      <dgm:t>
        <a:bodyPr/>
        <a:lstStyle/>
        <a:p>
          <a:endParaRPr lang="en-US"/>
        </a:p>
      </dgm:t>
    </dgm:pt>
    <dgm:pt modelId="{485EC23C-774A-4531-AE78-01F6C1B6EC0D}" type="pres">
      <dgm:prSet presAssocID="{D2F0ECED-957F-471B-AB33-279D2FF2CDD5}" presName="space" presStyleCnt="0"/>
      <dgm:spPr/>
      <dgm:t>
        <a:bodyPr/>
        <a:lstStyle/>
        <a:p>
          <a:endParaRPr lang="en-US"/>
        </a:p>
      </dgm:t>
    </dgm:pt>
    <dgm:pt modelId="{6170FE9D-7A10-4E60-87F1-B288552CC7E1}" type="pres">
      <dgm:prSet presAssocID="{308FE5E9-04E6-4A76-A803-2C2707B468D9}" presName="composite" presStyleCnt="0"/>
      <dgm:spPr/>
      <dgm:t>
        <a:bodyPr/>
        <a:lstStyle/>
        <a:p>
          <a:endParaRPr lang="en-US"/>
        </a:p>
      </dgm:t>
    </dgm:pt>
    <dgm:pt modelId="{9A065086-A22F-4CFD-944A-278C4C7A4B19}" type="pres">
      <dgm:prSet presAssocID="{308FE5E9-04E6-4A76-A803-2C2707B468D9}" presName="parTx" presStyleLbl="node1" presStyleIdx="2" presStyleCnt="4">
        <dgm:presLayoutVars>
          <dgm:chMax val="0"/>
          <dgm:chPref val="0"/>
          <dgm:bulletEnabled val="1"/>
        </dgm:presLayoutVars>
      </dgm:prSet>
      <dgm:spPr/>
      <dgm:t>
        <a:bodyPr/>
        <a:lstStyle/>
        <a:p>
          <a:endParaRPr lang="en-US"/>
        </a:p>
      </dgm:t>
    </dgm:pt>
    <dgm:pt modelId="{1E229AFE-E280-482E-B40F-C1A32BF11024}" type="pres">
      <dgm:prSet presAssocID="{308FE5E9-04E6-4A76-A803-2C2707B468D9}" presName="desTx" presStyleLbl="revTx" presStyleIdx="2" presStyleCnt="4">
        <dgm:presLayoutVars>
          <dgm:bulletEnabled val="1"/>
        </dgm:presLayoutVars>
      </dgm:prSet>
      <dgm:spPr/>
      <dgm:t>
        <a:bodyPr/>
        <a:lstStyle/>
        <a:p>
          <a:endParaRPr lang="en-US"/>
        </a:p>
      </dgm:t>
    </dgm:pt>
    <dgm:pt modelId="{B0A6A712-3387-4C71-B4D9-59F36E32ECFF}" type="pres">
      <dgm:prSet presAssocID="{8AFA09EF-14E1-4A29-9A7F-700F28896750}" presName="space" presStyleCnt="0"/>
      <dgm:spPr/>
      <dgm:t>
        <a:bodyPr/>
        <a:lstStyle/>
        <a:p>
          <a:endParaRPr lang="en-US"/>
        </a:p>
      </dgm:t>
    </dgm:pt>
    <dgm:pt modelId="{B19CFD9F-AFFA-4957-B15B-67B0D0DE27A5}" type="pres">
      <dgm:prSet presAssocID="{D529BC30-3E8A-4814-B814-55E61D2BC254}" presName="composite" presStyleCnt="0"/>
      <dgm:spPr/>
      <dgm:t>
        <a:bodyPr/>
        <a:lstStyle/>
        <a:p>
          <a:endParaRPr lang="en-US"/>
        </a:p>
      </dgm:t>
    </dgm:pt>
    <dgm:pt modelId="{8E948B39-D764-4D91-906B-9642A69E7A4C}" type="pres">
      <dgm:prSet presAssocID="{D529BC30-3E8A-4814-B814-55E61D2BC254}" presName="parTx" presStyleLbl="node1" presStyleIdx="3" presStyleCnt="4">
        <dgm:presLayoutVars>
          <dgm:chMax val="0"/>
          <dgm:chPref val="0"/>
          <dgm:bulletEnabled val="1"/>
        </dgm:presLayoutVars>
      </dgm:prSet>
      <dgm:spPr/>
      <dgm:t>
        <a:bodyPr/>
        <a:lstStyle/>
        <a:p>
          <a:endParaRPr lang="en-US"/>
        </a:p>
      </dgm:t>
    </dgm:pt>
    <dgm:pt modelId="{71BFBEEE-6D53-4C8F-989B-D31732CC795F}" type="pres">
      <dgm:prSet presAssocID="{D529BC30-3E8A-4814-B814-55E61D2BC254}" presName="desTx" presStyleLbl="revTx" presStyleIdx="3" presStyleCnt="4">
        <dgm:presLayoutVars>
          <dgm:bulletEnabled val="1"/>
        </dgm:presLayoutVars>
      </dgm:prSet>
      <dgm:spPr/>
      <dgm:t>
        <a:bodyPr/>
        <a:lstStyle/>
        <a:p>
          <a:endParaRPr lang="en-US"/>
        </a:p>
      </dgm:t>
    </dgm:pt>
  </dgm:ptLst>
  <dgm:cxnLst>
    <dgm:cxn modelId="{F5F0328C-167E-45C7-B7CB-88CA14273AED}" srcId="{683AB49E-EF8D-47F6-930D-4A6ABFBEED05}" destId="{D529BC30-3E8A-4814-B814-55E61D2BC254}" srcOrd="3" destOrd="0" parTransId="{D3AD630D-A49D-41FC-9EA2-B30151BE3A7F}" sibTransId="{778B044A-F395-48F0-BFD8-0C5287BF02DC}"/>
    <dgm:cxn modelId="{A3CCBE89-D665-4E0D-9617-CBBD941BED1A}" srcId="{308FE5E9-04E6-4A76-A803-2C2707B468D9}" destId="{302266DB-35CC-48BA-B780-F4CC1C7CE048}" srcOrd="0" destOrd="0" parTransId="{F455BE11-F106-4379-BBB0-6D9F38C61CE2}" sibTransId="{AA3F950D-B41A-4CDD-A3EF-424A0B53EF3B}"/>
    <dgm:cxn modelId="{32269E56-DF88-4CF9-AB47-F6A2FE5FFB63}" type="presOf" srcId="{968DA87E-1D61-4C73-B382-FE6301BF8B76}" destId="{EB46C5A7-28FC-46FE-ABF8-34B578798F3F}" srcOrd="0" destOrd="0" presId="urn:microsoft.com/office/officeart/2005/8/layout/chevron1"/>
    <dgm:cxn modelId="{B39EBDCD-E4BB-43C9-996F-BCED727B690F}" srcId="{683AB49E-EF8D-47F6-930D-4A6ABFBEED05}" destId="{308FE5E9-04E6-4A76-A803-2C2707B468D9}" srcOrd="2" destOrd="0" parTransId="{E122A247-DDA2-4517-975A-64FFB8F226AB}" sibTransId="{8AFA09EF-14E1-4A29-9A7F-700F28896750}"/>
    <dgm:cxn modelId="{0F3CE5F8-C531-4D63-B769-AE0617366769}" type="presOf" srcId="{E2410E75-CB75-4CDE-8481-D3533B7F9932}" destId="{73092DA9-5B52-4C20-AD06-C470BAA434C6}" srcOrd="0" destOrd="1" presId="urn:microsoft.com/office/officeart/2005/8/layout/chevron1"/>
    <dgm:cxn modelId="{744C8469-BF92-43C4-B07A-81F27F41FF9A}" type="presOf" srcId="{B83325CD-A91E-40E5-A85E-BDD7D9F2529E}" destId="{73092DA9-5B52-4C20-AD06-C470BAA434C6}" srcOrd="0" destOrd="0" presId="urn:microsoft.com/office/officeart/2005/8/layout/chevron1"/>
    <dgm:cxn modelId="{90B55F7E-9A09-4781-9AEB-F8613682A09E}" srcId="{D529BC30-3E8A-4814-B814-55E61D2BC254}" destId="{848843A8-8730-4E5A-919D-52ADECF1B854}" srcOrd="0" destOrd="0" parTransId="{2F6147D7-BEE1-4378-BB1A-559FA43B04CF}" sibTransId="{099B4940-B427-4B24-8C9C-869EF2028744}"/>
    <dgm:cxn modelId="{F3FC81B4-EBEA-4D83-A698-53A69355F768}" type="presOf" srcId="{683AB49E-EF8D-47F6-930D-4A6ABFBEED05}" destId="{A00ACF98-8281-49A5-A385-CCC3E206DDA8}" srcOrd="0" destOrd="0" presId="urn:microsoft.com/office/officeart/2005/8/layout/chevron1"/>
    <dgm:cxn modelId="{41544590-D28E-4E8C-BBAD-D6A13DDECA7E}" type="presOf" srcId="{D529BC30-3E8A-4814-B814-55E61D2BC254}" destId="{8E948B39-D764-4D91-906B-9642A69E7A4C}" srcOrd="0" destOrd="0" presId="urn:microsoft.com/office/officeart/2005/8/layout/chevron1"/>
    <dgm:cxn modelId="{7533E342-B864-4B57-8317-FBBC43D24DD0}" srcId="{683AB49E-EF8D-47F6-930D-4A6ABFBEED05}" destId="{680811AF-5C7D-4C24-AEB4-2BB58C8224EF}" srcOrd="1" destOrd="0" parTransId="{221EABCA-84CA-44B9-8ADC-D98DEA022A40}" sibTransId="{D2F0ECED-957F-471B-AB33-279D2FF2CDD5}"/>
    <dgm:cxn modelId="{0940B4A6-BD83-4278-9352-E0849028A93C}" srcId="{683AB49E-EF8D-47F6-930D-4A6ABFBEED05}" destId="{C1219418-9371-41DB-9762-A10820834C8D}" srcOrd="0" destOrd="0" parTransId="{125DF131-60FA-4969-888B-001812EBE4D8}" sibTransId="{7090874A-6979-4655-8316-7E10A15F86AE}"/>
    <dgm:cxn modelId="{80D9A416-F9F2-4D73-9776-C6597C277D82}" type="presOf" srcId="{848843A8-8730-4E5A-919D-52ADECF1B854}" destId="{71BFBEEE-6D53-4C8F-989B-D31732CC795F}" srcOrd="0" destOrd="0" presId="urn:microsoft.com/office/officeart/2005/8/layout/chevron1"/>
    <dgm:cxn modelId="{2E6912A0-50AB-451E-8900-0FB7115DBE67}" type="presOf" srcId="{308FE5E9-04E6-4A76-A803-2C2707B468D9}" destId="{9A065086-A22F-4CFD-944A-278C4C7A4B19}" srcOrd="0" destOrd="0" presId="urn:microsoft.com/office/officeart/2005/8/layout/chevron1"/>
    <dgm:cxn modelId="{4A3D5F83-AFE2-45C4-855E-A392C1EC4171}" srcId="{680811AF-5C7D-4C24-AEB4-2BB58C8224EF}" destId="{B83325CD-A91E-40E5-A85E-BDD7D9F2529E}" srcOrd="0" destOrd="0" parTransId="{4B874AAB-329D-434B-A00A-9BBBD90E27A2}" sibTransId="{D011083F-07DC-49D9-8877-DD4052CD8790}"/>
    <dgm:cxn modelId="{FE01DF2F-B302-45AE-8F3F-D426D684E46A}" type="presOf" srcId="{C1219418-9371-41DB-9762-A10820834C8D}" destId="{968324F5-5F6B-4F4E-A5A0-3E3332C10889}" srcOrd="0" destOrd="0" presId="urn:microsoft.com/office/officeart/2005/8/layout/chevron1"/>
    <dgm:cxn modelId="{57D668DB-DE7F-4C87-B18F-432385B1E5AA}" type="presOf" srcId="{302266DB-35CC-48BA-B780-F4CC1C7CE048}" destId="{1E229AFE-E280-482E-B40F-C1A32BF11024}" srcOrd="0" destOrd="0" presId="urn:microsoft.com/office/officeart/2005/8/layout/chevron1"/>
    <dgm:cxn modelId="{80A8726F-94E7-4342-8E6C-CD682B12C3E4}" type="presOf" srcId="{680811AF-5C7D-4C24-AEB4-2BB58C8224EF}" destId="{EE633916-B659-491C-8CEF-7522570342EF}" srcOrd="0" destOrd="0" presId="urn:microsoft.com/office/officeart/2005/8/layout/chevron1"/>
    <dgm:cxn modelId="{137B986D-156B-47EC-960C-E74ABA03B17D}" srcId="{680811AF-5C7D-4C24-AEB4-2BB58C8224EF}" destId="{E2410E75-CB75-4CDE-8481-D3533B7F9932}" srcOrd="1" destOrd="0" parTransId="{6AF8CECA-6D35-4F60-8868-59A2A1D4D270}" sibTransId="{E6F4F72F-27DF-4B0B-B270-7815A3AA8A86}"/>
    <dgm:cxn modelId="{7E38D9E6-1653-4540-B242-DEDE5A6DCC49}" srcId="{C1219418-9371-41DB-9762-A10820834C8D}" destId="{968DA87E-1D61-4C73-B382-FE6301BF8B76}" srcOrd="0" destOrd="0" parTransId="{100063E7-DDB4-4EC4-AC46-AC6F61A56E04}" sibTransId="{BC969166-0ACB-4FA9-854A-AD6051B73086}"/>
    <dgm:cxn modelId="{89440D93-8D14-4190-AB53-A3067E950DA1}" type="presParOf" srcId="{A00ACF98-8281-49A5-A385-CCC3E206DDA8}" destId="{09EAAD08-0D98-4A9D-AF91-858F328AD090}" srcOrd="0" destOrd="0" presId="urn:microsoft.com/office/officeart/2005/8/layout/chevron1"/>
    <dgm:cxn modelId="{C8C85E4D-9B0D-4418-9A8E-5D4465097395}" type="presParOf" srcId="{09EAAD08-0D98-4A9D-AF91-858F328AD090}" destId="{968324F5-5F6B-4F4E-A5A0-3E3332C10889}" srcOrd="0" destOrd="0" presId="urn:microsoft.com/office/officeart/2005/8/layout/chevron1"/>
    <dgm:cxn modelId="{4553755D-F3C6-49E3-8C2A-77A294A4630F}" type="presParOf" srcId="{09EAAD08-0D98-4A9D-AF91-858F328AD090}" destId="{EB46C5A7-28FC-46FE-ABF8-34B578798F3F}" srcOrd="1" destOrd="0" presId="urn:microsoft.com/office/officeart/2005/8/layout/chevron1"/>
    <dgm:cxn modelId="{DE23DCF6-50C8-4D8D-8D52-DC729568DA59}" type="presParOf" srcId="{A00ACF98-8281-49A5-A385-CCC3E206DDA8}" destId="{4E93BFB5-D4B5-4B59-9323-B3BC9A563E96}" srcOrd="1" destOrd="0" presId="urn:microsoft.com/office/officeart/2005/8/layout/chevron1"/>
    <dgm:cxn modelId="{04ED7F03-03BB-4B0D-9BE7-B4DACE08D5C4}" type="presParOf" srcId="{A00ACF98-8281-49A5-A385-CCC3E206DDA8}" destId="{DB694212-D900-40F5-81EB-3F05796E345E}" srcOrd="2" destOrd="0" presId="urn:microsoft.com/office/officeart/2005/8/layout/chevron1"/>
    <dgm:cxn modelId="{8132905D-E751-4D9B-AE93-380AFEDDAA42}" type="presParOf" srcId="{DB694212-D900-40F5-81EB-3F05796E345E}" destId="{EE633916-B659-491C-8CEF-7522570342EF}" srcOrd="0" destOrd="0" presId="urn:microsoft.com/office/officeart/2005/8/layout/chevron1"/>
    <dgm:cxn modelId="{D27F89F3-24EF-46C3-A9D5-46BD499B79EB}" type="presParOf" srcId="{DB694212-D900-40F5-81EB-3F05796E345E}" destId="{73092DA9-5B52-4C20-AD06-C470BAA434C6}" srcOrd="1" destOrd="0" presId="urn:microsoft.com/office/officeart/2005/8/layout/chevron1"/>
    <dgm:cxn modelId="{9F5852A6-D39D-4674-A7AC-3CBC7ACAAACE}" type="presParOf" srcId="{A00ACF98-8281-49A5-A385-CCC3E206DDA8}" destId="{485EC23C-774A-4531-AE78-01F6C1B6EC0D}" srcOrd="3" destOrd="0" presId="urn:microsoft.com/office/officeart/2005/8/layout/chevron1"/>
    <dgm:cxn modelId="{E7CDA9A5-42A2-4465-9151-E7B336618CBF}" type="presParOf" srcId="{A00ACF98-8281-49A5-A385-CCC3E206DDA8}" destId="{6170FE9D-7A10-4E60-87F1-B288552CC7E1}" srcOrd="4" destOrd="0" presId="urn:microsoft.com/office/officeart/2005/8/layout/chevron1"/>
    <dgm:cxn modelId="{D1DDCBF8-0C20-42A3-8298-94F5A6694A9D}" type="presParOf" srcId="{6170FE9D-7A10-4E60-87F1-B288552CC7E1}" destId="{9A065086-A22F-4CFD-944A-278C4C7A4B19}" srcOrd="0" destOrd="0" presId="urn:microsoft.com/office/officeart/2005/8/layout/chevron1"/>
    <dgm:cxn modelId="{22E330BF-3D36-4BD5-B087-407DFB76B948}" type="presParOf" srcId="{6170FE9D-7A10-4E60-87F1-B288552CC7E1}" destId="{1E229AFE-E280-482E-B40F-C1A32BF11024}" srcOrd="1" destOrd="0" presId="urn:microsoft.com/office/officeart/2005/8/layout/chevron1"/>
    <dgm:cxn modelId="{5998D16A-D6E7-405B-891B-FB3DD4FDF55C}" type="presParOf" srcId="{A00ACF98-8281-49A5-A385-CCC3E206DDA8}" destId="{B0A6A712-3387-4C71-B4D9-59F36E32ECFF}" srcOrd="5" destOrd="0" presId="urn:microsoft.com/office/officeart/2005/8/layout/chevron1"/>
    <dgm:cxn modelId="{C8E17AA6-9453-4372-ADD6-E99DED75D7F7}" type="presParOf" srcId="{A00ACF98-8281-49A5-A385-CCC3E206DDA8}" destId="{B19CFD9F-AFFA-4957-B15B-67B0D0DE27A5}" srcOrd="6" destOrd="0" presId="urn:microsoft.com/office/officeart/2005/8/layout/chevron1"/>
    <dgm:cxn modelId="{C500B5A9-DF15-42DA-9365-4C49D063F08C}" type="presParOf" srcId="{B19CFD9F-AFFA-4957-B15B-67B0D0DE27A5}" destId="{8E948B39-D764-4D91-906B-9642A69E7A4C}" srcOrd="0" destOrd="0" presId="urn:microsoft.com/office/officeart/2005/8/layout/chevron1"/>
    <dgm:cxn modelId="{2100E846-E6AF-404E-BB3E-453580A00084}" type="presParOf" srcId="{B19CFD9F-AFFA-4957-B15B-67B0D0DE27A5}" destId="{71BFBEEE-6D53-4C8F-989B-D31732CC795F}"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3D58CD-F117-4657-BCE2-F75158DDF60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69139B3-5F51-4182-BBCB-C9559FA447CD}">
      <dgm:prSet/>
      <dgm:spPr/>
      <dgm:t>
        <a:bodyPr/>
        <a:lstStyle/>
        <a:p>
          <a:pPr rtl="0"/>
          <a:r>
            <a:rPr lang="en-US" dirty="0" smtClean="0"/>
            <a:t>Rationale</a:t>
          </a:r>
          <a:endParaRPr lang="en-US" dirty="0"/>
        </a:p>
      </dgm:t>
    </dgm:pt>
    <dgm:pt modelId="{57EE1303-6BB4-45D9-B80C-4C56C5D93583}" type="parTrans" cxnId="{C4E53C55-2A7F-4461-85A1-EE9BA467CECF}">
      <dgm:prSet/>
      <dgm:spPr/>
      <dgm:t>
        <a:bodyPr/>
        <a:lstStyle/>
        <a:p>
          <a:endParaRPr lang="en-US"/>
        </a:p>
      </dgm:t>
    </dgm:pt>
    <dgm:pt modelId="{06CD33BB-DFEB-457F-90EC-42CAAB081ADB}" type="sibTrans" cxnId="{C4E53C55-2A7F-4461-85A1-EE9BA467CECF}">
      <dgm:prSet/>
      <dgm:spPr/>
      <dgm:t>
        <a:bodyPr/>
        <a:lstStyle/>
        <a:p>
          <a:endParaRPr lang="en-US"/>
        </a:p>
      </dgm:t>
    </dgm:pt>
    <dgm:pt modelId="{2C94C7EA-90A0-4328-926A-A22069101B38}">
      <dgm:prSet/>
      <dgm:spPr>
        <a:solidFill>
          <a:schemeClr val="tx2"/>
        </a:solidFill>
      </dgm:spPr>
      <dgm:t>
        <a:bodyPr/>
        <a:lstStyle/>
        <a:p>
          <a:pPr rtl="0"/>
          <a:r>
            <a:rPr lang="en-US" dirty="0" smtClean="0"/>
            <a:t>Logistics</a:t>
          </a:r>
          <a:endParaRPr lang="en-US" dirty="0"/>
        </a:p>
      </dgm:t>
    </dgm:pt>
    <dgm:pt modelId="{8E6D33B4-F93C-412A-9944-AC81AAABAA64}" type="parTrans" cxnId="{5BD9839E-568B-4101-B236-2FDAB45BBA90}">
      <dgm:prSet/>
      <dgm:spPr/>
      <dgm:t>
        <a:bodyPr/>
        <a:lstStyle/>
        <a:p>
          <a:endParaRPr lang="en-US"/>
        </a:p>
      </dgm:t>
    </dgm:pt>
    <dgm:pt modelId="{DC3BE125-D6DF-4952-AAD3-17C5EC8623E3}" type="sibTrans" cxnId="{5BD9839E-568B-4101-B236-2FDAB45BBA90}">
      <dgm:prSet/>
      <dgm:spPr/>
      <dgm:t>
        <a:bodyPr/>
        <a:lstStyle/>
        <a:p>
          <a:endParaRPr lang="en-US"/>
        </a:p>
      </dgm:t>
    </dgm:pt>
    <dgm:pt modelId="{C551DC9F-9BE3-43F6-AFFD-018C5EE26EFC}">
      <dgm:prSet/>
      <dgm:spPr>
        <a:solidFill>
          <a:schemeClr val="accent5"/>
        </a:solidFill>
      </dgm:spPr>
      <dgm:t>
        <a:bodyPr/>
        <a:lstStyle/>
        <a:p>
          <a:pPr rtl="0"/>
          <a:r>
            <a:rPr lang="en-US" dirty="0" smtClean="0"/>
            <a:t>Skill Building</a:t>
          </a:r>
          <a:endParaRPr lang="en-US" dirty="0"/>
        </a:p>
      </dgm:t>
    </dgm:pt>
    <dgm:pt modelId="{BEF233A4-F0C0-44B5-AF18-7929056775CA}" type="parTrans" cxnId="{480768E0-F891-4851-A53D-CB7A13BBD162}">
      <dgm:prSet/>
      <dgm:spPr/>
      <dgm:t>
        <a:bodyPr/>
        <a:lstStyle/>
        <a:p>
          <a:endParaRPr lang="en-US"/>
        </a:p>
      </dgm:t>
    </dgm:pt>
    <dgm:pt modelId="{C4521D1E-9C1F-4476-81B3-778016DAF534}" type="sibTrans" cxnId="{480768E0-F891-4851-A53D-CB7A13BBD162}">
      <dgm:prSet/>
      <dgm:spPr/>
      <dgm:t>
        <a:bodyPr/>
        <a:lstStyle/>
        <a:p>
          <a:endParaRPr lang="en-US"/>
        </a:p>
      </dgm:t>
    </dgm:pt>
    <dgm:pt modelId="{899E1DC7-6FCF-4ABE-83BE-CFB800DA9AF4}">
      <dgm:prSet/>
      <dgm:spPr>
        <a:solidFill>
          <a:schemeClr val="accent1">
            <a:lumMod val="75000"/>
          </a:schemeClr>
        </a:solidFill>
      </dgm:spPr>
      <dgm:t>
        <a:bodyPr/>
        <a:lstStyle/>
        <a:p>
          <a:pPr rtl="0"/>
          <a:r>
            <a:rPr lang="en-US" dirty="0" smtClean="0"/>
            <a:t>Confidence</a:t>
          </a:r>
          <a:endParaRPr lang="en-US" dirty="0"/>
        </a:p>
      </dgm:t>
    </dgm:pt>
    <dgm:pt modelId="{B554F6AC-CA29-41FF-BF9E-40137FE5CDA2}" type="parTrans" cxnId="{39CFD62E-BD6F-4AFF-B270-932AAF262043}">
      <dgm:prSet/>
      <dgm:spPr/>
      <dgm:t>
        <a:bodyPr/>
        <a:lstStyle/>
        <a:p>
          <a:endParaRPr lang="en-US"/>
        </a:p>
      </dgm:t>
    </dgm:pt>
    <dgm:pt modelId="{20C99A9E-8056-450B-867B-FDA606F7D341}" type="sibTrans" cxnId="{39CFD62E-BD6F-4AFF-B270-932AAF262043}">
      <dgm:prSet/>
      <dgm:spPr/>
      <dgm:t>
        <a:bodyPr/>
        <a:lstStyle/>
        <a:p>
          <a:endParaRPr lang="en-US"/>
        </a:p>
      </dgm:t>
    </dgm:pt>
    <dgm:pt modelId="{A89576D4-15F1-4583-8BAA-6DB13B37606A}" type="pres">
      <dgm:prSet presAssocID="{B63D58CD-F117-4657-BCE2-F75158DDF60B}" presName="diagram" presStyleCnt="0">
        <dgm:presLayoutVars>
          <dgm:dir/>
          <dgm:resizeHandles val="exact"/>
        </dgm:presLayoutVars>
      </dgm:prSet>
      <dgm:spPr/>
      <dgm:t>
        <a:bodyPr/>
        <a:lstStyle/>
        <a:p>
          <a:endParaRPr lang="en-US"/>
        </a:p>
      </dgm:t>
    </dgm:pt>
    <dgm:pt modelId="{365DF896-1B76-415D-9BA0-90F468E45FA9}" type="pres">
      <dgm:prSet presAssocID="{D69139B3-5F51-4182-BBCB-C9559FA447CD}" presName="node" presStyleLbl="node1" presStyleIdx="0" presStyleCnt="4" custLinFactNeighborY="1078">
        <dgm:presLayoutVars>
          <dgm:bulletEnabled val="1"/>
        </dgm:presLayoutVars>
      </dgm:prSet>
      <dgm:spPr/>
      <dgm:t>
        <a:bodyPr/>
        <a:lstStyle/>
        <a:p>
          <a:endParaRPr lang="en-US"/>
        </a:p>
      </dgm:t>
    </dgm:pt>
    <dgm:pt modelId="{C0607AFE-09D9-4271-A7A7-93F7C11D57ED}" type="pres">
      <dgm:prSet presAssocID="{06CD33BB-DFEB-457F-90EC-42CAAB081ADB}" presName="sibTrans" presStyleCnt="0"/>
      <dgm:spPr/>
    </dgm:pt>
    <dgm:pt modelId="{2519D3AF-CFA2-4935-8A68-862E6F4A92C2}" type="pres">
      <dgm:prSet presAssocID="{2C94C7EA-90A0-4328-926A-A22069101B38}" presName="node" presStyleLbl="node1" presStyleIdx="1" presStyleCnt="4">
        <dgm:presLayoutVars>
          <dgm:bulletEnabled val="1"/>
        </dgm:presLayoutVars>
      </dgm:prSet>
      <dgm:spPr/>
      <dgm:t>
        <a:bodyPr/>
        <a:lstStyle/>
        <a:p>
          <a:endParaRPr lang="en-US"/>
        </a:p>
      </dgm:t>
    </dgm:pt>
    <dgm:pt modelId="{55675E18-EEDB-4D96-9F9D-2F972D2C9D04}" type="pres">
      <dgm:prSet presAssocID="{DC3BE125-D6DF-4952-AAD3-17C5EC8623E3}" presName="sibTrans" presStyleCnt="0"/>
      <dgm:spPr/>
    </dgm:pt>
    <dgm:pt modelId="{B23B43E6-6CE4-4B34-9C3C-AE69E9322AB6}" type="pres">
      <dgm:prSet presAssocID="{C551DC9F-9BE3-43F6-AFFD-018C5EE26EFC}" presName="node" presStyleLbl="node1" presStyleIdx="2" presStyleCnt="4" custLinFactNeighborX="635" custLinFactNeighborY="1153">
        <dgm:presLayoutVars>
          <dgm:bulletEnabled val="1"/>
        </dgm:presLayoutVars>
      </dgm:prSet>
      <dgm:spPr/>
      <dgm:t>
        <a:bodyPr/>
        <a:lstStyle/>
        <a:p>
          <a:endParaRPr lang="en-US"/>
        </a:p>
      </dgm:t>
    </dgm:pt>
    <dgm:pt modelId="{883D66DE-4F2B-4586-912C-688BC95F37CC}" type="pres">
      <dgm:prSet presAssocID="{C4521D1E-9C1F-4476-81B3-778016DAF534}" presName="sibTrans" presStyleCnt="0"/>
      <dgm:spPr/>
    </dgm:pt>
    <dgm:pt modelId="{33A20FC2-A9F2-418C-B055-B4A56E8C397E}" type="pres">
      <dgm:prSet presAssocID="{899E1DC7-6FCF-4ABE-83BE-CFB800DA9AF4}" presName="node" presStyleLbl="node1" presStyleIdx="3" presStyleCnt="4">
        <dgm:presLayoutVars>
          <dgm:bulletEnabled val="1"/>
        </dgm:presLayoutVars>
      </dgm:prSet>
      <dgm:spPr/>
      <dgm:t>
        <a:bodyPr/>
        <a:lstStyle/>
        <a:p>
          <a:endParaRPr lang="en-US"/>
        </a:p>
      </dgm:t>
    </dgm:pt>
  </dgm:ptLst>
  <dgm:cxnLst>
    <dgm:cxn modelId="{19163EBD-3C1A-4BFA-816F-DCDC04E22616}" type="presOf" srcId="{B63D58CD-F117-4657-BCE2-F75158DDF60B}" destId="{A89576D4-15F1-4583-8BAA-6DB13B37606A}" srcOrd="0" destOrd="0" presId="urn:microsoft.com/office/officeart/2005/8/layout/default"/>
    <dgm:cxn modelId="{C4E53C55-2A7F-4461-85A1-EE9BA467CECF}" srcId="{B63D58CD-F117-4657-BCE2-F75158DDF60B}" destId="{D69139B3-5F51-4182-BBCB-C9559FA447CD}" srcOrd="0" destOrd="0" parTransId="{57EE1303-6BB4-45D9-B80C-4C56C5D93583}" sibTransId="{06CD33BB-DFEB-457F-90EC-42CAAB081ADB}"/>
    <dgm:cxn modelId="{AB037AFD-26A7-4F19-AA98-CD34EABC11BE}" type="presOf" srcId="{C551DC9F-9BE3-43F6-AFFD-018C5EE26EFC}" destId="{B23B43E6-6CE4-4B34-9C3C-AE69E9322AB6}" srcOrd="0" destOrd="0" presId="urn:microsoft.com/office/officeart/2005/8/layout/default"/>
    <dgm:cxn modelId="{39CFD62E-BD6F-4AFF-B270-932AAF262043}" srcId="{B63D58CD-F117-4657-BCE2-F75158DDF60B}" destId="{899E1DC7-6FCF-4ABE-83BE-CFB800DA9AF4}" srcOrd="3" destOrd="0" parTransId="{B554F6AC-CA29-41FF-BF9E-40137FE5CDA2}" sibTransId="{20C99A9E-8056-450B-867B-FDA606F7D341}"/>
    <dgm:cxn modelId="{480768E0-F891-4851-A53D-CB7A13BBD162}" srcId="{B63D58CD-F117-4657-BCE2-F75158DDF60B}" destId="{C551DC9F-9BE3-43F6-AFFD-018C5EE26EFC}" srcOrd="2" destOrd="0" parTransId="{BEF233A4-F0C0-44B5-AF18-7929056775CA}" sibTransId="{C4521D1E-9C1F-4476-81B3-778016DAF534}"/>
    <dgm:cxn modelId="{D511E9EE-CA35-493C-8267-4E3180E8662D}" type="presOf" srcId="{899E1DC7-6FCF-4ABE-83BE-CFB800DA9AF4}" destId="{33A20FC2-A9F2-418C-B055-B4A56E8C397E}" srcOrd="0" destOrd="0" presId="urn:microsoft.com/office/officeart/2005/8/layout/default"/>
    <dgm:cxn modelId="{5BD9839E-568B-4101-B236-2FDAB45BBA90}" srcId="{B63D58CD-F117-4657-BCE2-F75158DDF60B}" destId="{2C94C7EA-90A0-4328-926A-A22069101B38}" srcOrd="1" destOrd="0" parTransId="{8E6D33B4-F93C-412A-9944-AC81AAABAA64}" sibTransId="{DC3BE125-D6DF-4952-AAD3-17C5EC8623E3}"/>
    <dgm:cxn modelId="{C98F411E-EABB-4715-B5F6-CB400CF90ED0}" type="presOf" srcId="{2C94C7EA-90A0-4328-926A-A22069101B38}" destId="{2519D3AF-CFA2-4935-8A68-862E6F4A92C2}" srcOrd="0" destOrd="0" presId="urn:microsoft.com/office/officeart/2005/8/layout/default"/>
    <dgm:cxn modelId="{195F514E-99BC-41EA-97BF-3FD1E51EA332}" type="presOf" srcId="{D69139B3-5F51-4182-BBCB-C9559FA447CD}" destId="{365DF896-1B76-415D-9BA0-90F468E45FA9}" srcOrd="0" destOrd="0" presId="urn:microsoft.com/office/officeart/2005/8/layout/default"/>
    <dgm:cxn modelId="{480F4306-A88D-45BA-B18A-E5DAB4DA04D7}" type="presParOf" srcId="{A89576D4-15F1-4583-8BAA-6DB13B37606A}" destId="{365DF896-1B76-415D-9BA0-90F468E45FA9}" srcOrd="0" destOrd="0" presId="urn:microsoft.com/office/officeart/2005/8/layout/default"/>
    <dgm:cxn modelId="{EE37958F-3BF9-43B7-9E0C-1C22D5373905}" type="presParOf" srcId="{A89576D4-15F1-4583-8BAA-6DB13B37606A}" destId="{C0607AFE-09D9-4271-A7A7-93F7C11D57ED}" srcOrd="1" destOrd="0" presId="urn:microsoft.com/office/officeart/2005/8/layout/default"/>
    <dgm:cxn modelId="{17528D0E-985A-49A4-A67D-B900B43756CD}" type="presParOf" srcId="{A89576D4-15F1-4583-8BAA-6DB13B37606A}" destId="{2519D3AF-CFA2-4935-8A68-862E6F4A92C2}" srcOrd="2" destOrd="0" presId="urn:microsoft.com/office/officeart/2005/8/layout/default"/>
    <dgm:cxn modelId="{ECF072C9-C14F-46FF-B091-47A93EA02DA3}" type="presParOf" srcId="{A89576D4-15F1-4583-8BAA-6DB13B37606A}" destId="{55675E18-EEDB-4D96-9F9D-2F972D2C9D04}" srcOrd="3" destOrd="0" presId="urn:microsoft.com/office/officeart/2005/8/layout/default"/>
    <dgm:cxn modelId="{9F6902B8-5F4A-4099-89C1-5A5970BA5E94}" type="presParOf" srcId="{A89576D4-15F1-4583-8BAA-6DB13B37606A}" destId="{B23B43E6-6CE4-4B34-9C3C-AE69E9322AB6}" srcOrd="4" destOrd="0" presId="urn:microsoft.com/office/officeart/2005/8/layout/default"/>
    <dgm:cxn modelId="{BAC825BE-55B2-4F33-9E25-E607EE6E1AF2}" type="presParOf" srcId="{A89576D4-15F1-4583-8BAA-6DB13B37606A}" destId="{883D66DE-4F2B-4586-912C-688BC95F37CC}" srcOrd="5" destOrd="0" presId="urn:microsoft.com/office/officeart/2005/8/layout/default"/>
    <dgm:cxn modelId="{BDD90D9E-A29C-4FFF-8935-355083C21D63}" type="presParOf" srcId="{A89576D4-15F1-4583-8BAA-6DB13B37606A}" destId="{33A20FC2-A9F2-418C-B055-B4A56E8C397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96C1E1D-B3F6-4477-9E39-5B90562485FC}"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en-US"/>
        </a:p>
      </dgm:t>
    </dgm:pt>
    <dgm:pt modelId="{5FF21D77-8624-4311-B03E-DAA394369FFF}">
      <dgm:prSet phldrT="[Text]"/>
      <dgm:spPr/>
      <dgm:t>
        <a:bodyPr/>
        <a:lstStyle/>
        <a:p>
          <a:r>
            <a:rPr lang="en-US" b="1" dirty="0" smtClean="0"/>
            <a:t>Discussion</a:t>
          </a:r>
          <a:endParaRPr lang="en-US" b="1" dirty="0"/>
        </a:p>
      </dgm:t>
    </dgm:pt>
    <dgm:pt modelId="{6557A081-6153-42E8-90CC-0E0125CFF21E}" type="parTrans" cxnId="{F2E09E32-6BBF-43B1-ABC8-B45AEA0D3850}">
      <dgm:prSet/>
      <dgm:spPr/>
      <dgm:t>
        <a:bodyPr/>
        <a:lstStyle/>
        <a:p>
          <a:endParaRPr lang="en-US"/>
        </a:p>
      </dgm:t>
    </dgm:pt>
    <dgm:pt modelId="{8494879A-6256-44E8-8A8D-65A74D65F198}" type="sibTrans" cxnId="{F2E09E32-6BBF-43B1-ABC8-B45AEA0D3850}">
      <dgm:prSet/>
      <dgm:spPr/>
      <dgm:t>
        <a:bodyPr/>
        <a:lstStyle/>
        <a:p>
          <a:endParaRPr lang="en-US"/>
        </a:p>
      </dgm:t>
    </dgm:pt>
    <dgm:pt modelId="{B8C682E8-0688-4873-A483-A5C404E61E54}">
      <dgm:prSet phldrT="[Text]"/>
      <dgm:spPr/>
      <dgm:t>
        <a:bodyPr/>
        <a:lstStyle/>
        <a:p>
          <a:r>
            <a:rPr lang="en-US" b="1" dirty="0" smtClean="0"/>
            <a:t>Knowledge</a:t>
          </a:r>
          <a:endParaRPr lang="en-US" b="1" dirty="0"/>
        </a:p>
      </dgm:t>
    </dgm:pt>
    <dgm:pt modelId="{A1AAFE5A-7A7D-4556-A9AA-25A5ED489288}" type="parTrans" cxnId="{83F67C96-4165-4A03-AD16-E90871FF7A8B}">
      <dgm:prSet/>
      <dgm:spPr/>
      <dgm:t>
        <a:bodyPr/>
        <a:lstStyle/>
        <a:p>
          <a:endParaRPr lang="en-US"/>
        </a:p>
      </dgm:t>
    </dgm:pt>
    <dgm:pt modelId="{E0003863-1B61-4A31-9052-E390482F87B7}" type="sibTrans" cxnId="{83F67C96-4165-4A03-AD16-E90871FF7A8B}">
      <dgm:prSet/>
      <dgm:spPr/>
      <dgm:t>
        <a:bodyPr/>
        <a:lstStyle/>
        <a:p>
          <a:endParaRPr lang="en-US"/>
        </a:p>
      </dgm:t>
    </dgm:pt>
    <dgm:pt modelId="{A95050D0-BA39-4DB8-89D0-4E6E149D3946}">
      <dgm:prSet phldrT="[Text]"/>
      <dgm:spPr/>
      <dgm:t>
        <a:bodyPr/>
        <a:lstStyle/>
        <a:p>
          <a:r>
            <a:rPr lang="en-US" b="1" dirty="0" smtClean="0"/>
            <a:t>Call samples</a:t>
          </a:r>
          <a:endParaRPr lang="en-US" b="1" dirty="0"/>
        </a:p>
      </dgm:t>
    </dgm:pt>
    <dgm:pt modelId="{A4C8B1A5-5C70-4578-B567-009E20E4A568}" type="parTrans" cxnId="{F5F38E1D-D971-4C3F-889D-19583D730E57}">
      <dgm:prSet/>
      <dgm:spPr/>
      <dgm:t>
        <a:bodyPr/>
        <a:lstStyle/>
        <a:p>
          <a:endParaRPr lang="en-US"/>
        </a:p>
      </dgm:t>
    </dgm:pt>
    <dgm:pt modelId="{2A2B00AD-09E1-4DDB-B2B0-D89A2E12775B}" type="sibTrans" cxnId="{F5F38E1D-D971-4C3F-889D-19583D730E57}">
      <dgm:prSet/>
      <dgm:spPr/>
      <dgm:t>
        <a:bodyPr/>
        <a:lstStyle/>
        <a:p>
          <a:endParaRPr lang="en-US"/>
        </a:p>
      </dgm:t>
    </dgm:pt>
    <dgm:pt modelId="{051F7894-C873-4E4C-B792-A05A427C24CF}">
      <dgm:prSet phldrT="[Text]"/>
      <dgm:spPr/>
      <dgm:t>
        <a:bodyPr/>
        <a:lstStyle/>
        <a:p>
          <a:r>
            <a:rPr lang="en-US" b="1" dirty="0" smtClean="0"/>
            <a:t>Modeling</a:t>
          </a:r>
          <a:endParaRPr lang="en-US" b="1" dirty="0"/>
        </a:p>
      </dgm:t>
    </dgm:pt>
    <dgm:pt modelId="{1E67FDFE-9F87-4AC9-B3DE-6F2E5077508E}" type="parTrans" cxnId="{0E937A1A-BC51-4C2A-A63F-8025A41EC750}">
      <dgm:prSet/>
      <dgm:spPr/>
      <dgm:t>
        <a:bodyPr/>
        <a:lstStyle/>
        <a:p>
          <a:endParaRPr lang="en-US"/>
        </a:p>
      </dgm:t>
    </dgm:pt>
    <dgm:pt modelId="{9923786E-142D-4ED5-9CA7-B2552015BF9A}" type="sibTrans" cxnId="{0E937A1A-BC51-4C2A-A63F-8025A41EC750}">
      <dgm:prSet/>
      <dgm:spPr/>
      <dgm:t>
        <a:bodyPr/>
        <a:lstStyle/>
        <a:p>
          <a:endParaRPr lang="en-US"/>
        </a:p>
      </dgm:t>
    </dgm:pt>
    <dgm:pt modelId="{4210CBE7-63B5-4D10-996B-747E7BA8F4F9}">
      <dgm:prSet phldrT="[Text]"/>
      <dgm:spPr/>
      <dgm:t>
        <a:bodyPr/>
        <a:lstStyle/>
        <a:p>
          <a:r>
            <a:rPr lang="en-US" b="1" dirty="0" smtClean="0"/>
            <a:t>Case studies</a:t>
          </a:r>
          <a:endParaRPr lang="en-US" b="1" dirty="0"/>
        </a:p>
      </dgm:t>
    </dgm:pt>
    <dgm:pt modelId="{9FECFE27-8540-403D-B2F0-A437B226DF37}" type="parTrans" cxnId="{DBA42BAB-7191-4D66-B71D-C726576898FC}">
      <dgm:prSet/>
      <dgm:spPr/>
      <dgm:t>
        <a:bodyPr/>
        <a:lstStyle/>
        <a:p>
          <a:endParaRPr lang="en-US"/>
        </a:p>
      </dgm:t>
    </dgm:pt>
    <dgm:pt modelId="{396A9C56-A2E9-4E59-AAA0-15C295F6F6D5}" type="sibTrans" cxnId="{DBA42BAB-7191-4D66-B71D-C726576898FC}">
      <dgm:prSet/>
      <dgm:spPr/>
      <dgm:t>
        <a:bodyPr/>
        <a:lstStyle/>
        <a:p>
          <a:endParaRPr lang="en-US"/>
        </a:p>
      </dgm:t>
    </dgm:pt>
    <dgm:pt modelId="{8EF59037-167C-4754-92DD-1D21942566DE}">
      <dgm:prSet phldrT="[Text]"/>
      <dgm:spPr/>
      <dgm:t>
        <a:bodyPr/>
        <a:lstStyle/>
        <a:p>
          <a:r>
            <a:rPr lang="en-US" b="1" dirty="0" smtClean="0"/>
            <a:t>Critical thinking</a:t>
          </a:r>
          <a:endParaRPr lang="en-US" b="1" dirty="0"/>
        </a:p>
      </dgm:t>
    </dgm:pt>
    <dgm:pt modelId="{A69FB0C2-2B48-4DA8-BAB4-A011A32B8D9B}" type="parTrans" cxnId="{51217A19-CEAD-4164-868F-4E0B665932C9}">
      <dgm:prSet/>
      <dgm:spPr/>
      <dgm:t>
        <a:bodyPr/>
        <a:lstStyle/>
        <a:p>
          <a:endParaRPr lang="en-US"/>
        </a:p>
      </dgm:t>
    </dgm:pt>
    <dgm:pt modelId="{D79AD8E2-C2B2-4B48-9CAD-DB5FBAB612FD}" type="sibTrans" cxnId="{51217A19-CEAD-4164-868F-4E0B665932C9}">
      <dgm:prSet/>
      <dgm:spPr/>
      <dgm:t>
        <a:bodyPr/>
        <a:lstStyle/>
        <a:p>
          <a:endParaRPr lang="en-US"/>
        </a:p>
      </dgm:t>
    </dgm:pt>
    <dgm:pt modelId="{3BD840A6-0D00-4DCF-BBD4-07337885774B}">
      <dgm:prSet phldrT="[Text]"/>
      <dgm:spPr/>
      <dgm:t>
        <a:bodyPr/>
        <a:lstStyle/>
        <a:p>
          <a:r>
            <a:rPr lang="en-US" b="1" dirty="0" smtClean="0"/>
            <a:t>Practic</a:t>
          </a:r>
          <a:r>
            <a:rPr lang="en-US" dirty="0" smtClean="0"/>
            <a:t>e</a:t>
          </a:r>
          <a:endParaRPr lang="en-US" dirty="0"/>
        </a:p>
      </dgm:t>
    </dgm:pt>
    <dgm:pt modelId="{A4A4E1EC-8C0A-4EE8-9D0F-B940DCBD14B7}" type="parTrans" cxnId="{EAC74D6A-E487-4485-A4DA-44D50F3215E8}">
      <dgm:prSet/>
      <dgm:spPr/>
      <dgm:t>
        <a:bodyPr/>
        <a:lstStyle/>
        <a:p>
          <a:endParaRPr lang="en-US"/>
        </a:p>
      </dgm:t>
    </dgm:pt>
    <dgm:pt modelId="{5B1D02EE-6A40-4783-AC63-2C0505885C76}" type="sibTrans" cxnId="{EAC74D6A-E487-4485-A4DA-44D50F3215E8}">
      <dgm:prSet/>
      <dgm:spPr/>
      <dgm:t>
        <a:bodyPr/>
        <a:lstStyle/>
        <a:p>
          <a:endParaRPr lang="en-US"/>
        </a:p>
      </dgm:t>
    </dgm:pt>
    <dgm:pt modelId="{FD277834-B39A-49F6-81B5-A6404E26CED6}">
      <dgm:prSet phldrT="[Text]"/>
      <dgm:spPr/>
      <dgm:t>
        <a:bodyPr/>
        <a:lstStyle/>
        <a:p>
          <a:r>
            <a:rPr lang="en-US" b="1" dirty="0" smtClean="0"/>
            <a:t>Role pay</a:t>
          </a:r>
          <a:endParaRPr lang="en-US" b="1" dirty="0"/>
        </a:p>
      </dgm:t>
    </dgm:pt>
    <dgm:pt modelId="{734B4CE6-BECE-465B-85A8-985D2360154F}" type="parTrans" cxnId="{FF151693-3514-4452-9E05-35A8E837F20B}">
      <dgm:prSet/>
      <dgm:spPr/>
      <dgm:t>
        <a:bodyPr/>
        <a:lstStyle/>
        <a:p>
          <a:endParaRPr lang="en-US"/>
        </a:p>
      </dgm:t>
    </dgm:pt>
    <dgm:pt modelId="{5D98C653-3451-4202-A565-A401423BFEA6}" type="sibTrans" cxnId="{FF151693-3514-4452-9E05-35A8E837F20B}">
      <dgm:prSet/>
      <dgm:spPr/>
      <dgm:t>
        <a:bodyPr/>
        <a:lstStyle/>
        <a:p>
          <a:endParaRPr lang="en-US"/>
        </a:p>
      </dgm:t>
    </dgm:pt>
    <dgm:pt modelId="{B867EFF8-58CD-494C-B4D0-D396008D88B4}" type="pres">
      <dgm:prSet presAssocID="{B96C1E1D-B3F6-4477-9E39-5B90562485FC}" presName="linearFlow" presStyleCnt="0">
        <dgm:presLayoutVars>
          <dgm:dir/>
          <dgm:animLvl val="lvl"/>
          <dgm:resizeHandles val="exact"/>
        </dgm:presLayoutVars>
      </dgm:prSet>
      <dgm:spPr/>
      <dgm:t>
        <a:bodyPr/>
        <a:lstStyle/>
        <a:p>
          <a:endParaRPr lang="en-US"/>
        </a:p>
      </dgm:t>
    </dgm:pt>
    <dgm:pt modelId="{BD19A157-1A1A-4097-A564-2551EC228F40}" type="pres">
      <dgm:prSet presAssocID="{5FF21D77-8624-4311-B03E-DAA394369FFF}" presName="composite" presStyleCnt="0"/>
      <dgm:spPr/>
    </dgm:pt>
    <dgm:pt modelId="{C3D77089-0BC6-43E5-9EF9-25C5BC746052}" type="pres">
      <dgm:prSet presAssocID="{5FF21D77-8624-4311-B03E-DAA394369FFF}" presName="parTx" presStyleLbl="node1" presStyleIdx="0" presStyleCnt="4">
        <dgm:presLayoutVars>
          <dgm:chMax val="0"/>
          <dgm:chPref val="0"/>
          <dgm:bulletEnabled val="1"/>
        </dgm:presLayoutVars>
      </dgm:prSet>
      <dgm:spPr/>
      <dgm:t>
        <a:bodyPr/>
        <a:lstStyle/>
        <a:p>
          <a:endParaRPr lang="en-US"/>
        </a:p>
      </dgm:t>
    </dgm:pt>
    <dgm:pt modelId="{A23222B0-9453-4DB6-9F0F-606B4A5AC7B3}" type="pres">
      <dgm:prSet presAssocID="{5FF21D77-8624-4311-B03E-DAA394369FFF}" presName="parSh" presStyleLbl="node1" presStyleIdx="0" presStyleCnt="4"/>
      <dgm:spPr/>
      <dgm:t>
        <a:bodyPr/>
        <a:lstStyle/>
        <a:p>
          <a:endParaRPr lang="en-US"/>
        </a:p>
      </dgm:t>
    </dgm:pt>
    <dgm:pt modelId="{EAA76531-3647-429F-BADB-053EB076C811}" type="pres">
      <dgm:prSet presAssocID="{5FF21D77-8624-4311-B03E-DAA394369FFF}" presName="desTx" presStyleLbl="fgAcc1" presStyleIdx="0" presStyleCnt="4">
        <dgm:presLayoutVars>
          <dgm:bulletEnabled val="1"/>
        </dgm:presLayoutVars>
      </dgm:prSet>
      <dgm:spPr/>
      <dgm:t>
        <a:bodyPr/>
        <a:lstStyle/>
        <a:p>
          <a:endParaRPr lang="en-US"/>
        </a:p>
      </dgm:t>
    </dgm:pt>
    <dgm:pt modelId="{EF6F09F4-CED6-4C51-B484-C70A8FA7E472}" type="pres">
      <dgm:prSet presAssocID="{8494879A-6256-44E8-8A8D-65A74D65F198}" presName="sibTrans" presStyleLbl="sibTrans2D1" presStyleIdx="0" presStyleCnt="3"/>
      <dgm:spPr/>
      <dgm:t>
        <a:bodyPr/>
        <a:lstStyle/>
        <a:p>
          <a:endParaRPr lang="en-US"/>
        </a:p>
      </dgm:t>
    </dgm:pt>
    <dgm:pt modelId="{85F227D1-3A76-42FE-943E-C1250171CF45}" type="pres">
      <dgm:prSet presAssocID="{8494879A-6256-44E8-8A8D-65A74D65F198}" presName="connTx" presStyleLbl="sibTrans2D1" presStyleIdx="0" presStyleCnt="3"/>
      <dgm:spPr/>
      <dgm:t>
        <a:bodyPr/>
        <a:lstStyle/>
        <a:p>
          <a:endParaRPr lang="en-US"/>
        </a:p>
      </dgm:t>
    </dgm:pt>
    <dgm:pt modelId="{57304E9F-BBF5-4B69-9170-BB17794716E0}" type="pres">
      <dgm:prSet presAssocID="{A95050D0-BA39-4DB8-89D0-4E6E149D3946}" presName="composite" presStyleCnt="0"/>
      <dgm:spPr/>
    </dgm:pt>
    <dgm:pt modelId="{3F76D2CA-DDAA-4F15-B200-1CE56F6ED781}" type="pres">
      <dgm:prSet presAssocID="{A95050D0-BA39-4DB8-89D0-4E6E149D3946}" presName="parTx" presStyleLbl="node1" presStyleIdx="0" presStyleCnt="4">
        <dgm:presLayoutVars>
          <dgm:chMax val="0"/>
          <dgm:chPref val="0"/>
          <dgm:bulletEnabled val="1"/>
        </dgm:presLayoutVars>
      </dgm:prSet>
      <dgm:spPr/>
      <dgm:t>
        <a:bodyPr/>
        <a:lstStyle/>
        <a:p>
          <a:endParaRPr lang="en-US"/>
        </a:p>
      </dgm:t>
    </dgm:pt>
    <dgm:pt modelId="{E9C8193D-CDF4-447B-A0D2-6224F88168A4}" type="pres">
      <dgm:prSet presAssocID="{A95050D0-BA39-4DB8-89D0-4E6E149D3946}" presName="parSh" presStyleLbl="node1" presStyleIdx="1" presStyleCnt="4"/>
      <dgm:spPr/>
      <dgm:t>
        <a:bodyPr/>
        <a:lstStyle/>
        <a:p>
          <a:endParaRPr lang="en-US"/>
        </a:p>
      </dgm:t>
    </dgm:pt>
    <dgm:pt modelId="{3E455962-0343-4ACE-80B6-A3C467917ACF}" type="pres">
      <dgm:prSet presAssocID="{A95050D0-BA39-4DB8-89D0-4E6E149D3946}" presName="desTx" presStyleLbl="fgAcc1" presStyleIdx="1" presStyleCnt="4">
        <dgm:presLayoutVars>
          <dgm:bulletEnabled val="1"/>
        </dgm:presLayoutVars>
      </dgm:prSet>
      <dgm:spPr/>
      <dgm:t>
        <a:bodyPr/>
        <a:lstStyle/>
        <a:p>
          <a:endParaRPr lang="en-US"/>
        </a:p>
      </dgm:t>
    </dgm:pt>
    <dgm:pt modelId="{4E555FAD-C859-4BFC-B7A0-FAA79C25725C}" type="pres">
      <dgm:prSet presAssocID="{2A2B00AD-09E1-4DDB-B2B0-D89A2E12775B}" presName="sibTrans" presStyleLbl="sibTrans2D1" presStyleIdx="1" presStyleCnt="3"/>
      <dgm:spPr/>
      <dgm:t>
        <a:bodyPr/>
        <a:lstStyle/>
        <a:p>
          <a:endParaRPr lang="en-US"/>
        </a:p>
      </dgm:t>
    </dgm:pt>
    <dgm:pt modelId="{03F6F167-1DA8-4DA6-8EA8-FCED22B5194E}" type="pres">
      <dgm:prSet presAssocID="{2A2B00AD-09E1-4DDB-B2B0-D89A2E12775B}" presName="connTx" presStyleLbl="sibTrans2D1" presStyleIdx="1" presStyleCnt="3"/>
      <dgm:spPr/>
      <dgm:t>
        <a:bodyPr/>
        <a:lstStyle/>
        <a:p>
          <a:endParaRPr lang="en-US"/>
        </a:p>
      </dgm:t>
    </dgm:pt>
    <dgm:pt modelId="{6C1D769E-BBC0-42BC-BC60-C7FE5A0453FE}" type="pres">
      <dgm:prSet presAssocID="{4210CBE7-63B5-4D10-996B-747E7BA8F4F9}" presName="composite" presStyleCnt="0"/>
      <dgm:spPr/>
    </dgm:pt>
    <dgm:pt modelId="{DC32F0F2-27BD-48EA-9754-6E75688D8DA4}" type="pres">
      <dgm:prSet presAssocID="{4210CBE7-63B5-4D10-996B-747E7BA8F4F9}" presName="parTx" presStyleLbl="node1" presStyleIdx="1" presStyleCnt="4">
        <dgm:presLayoutVars>
          <dgm:chMax val="0"/>
          <dgm:chPref val="0"/>
          <dgm:bulletEnabled val="1"/>
        </dgm:presLayoutVars>
      </dgm:prSet>
      <dgm:spPr/>
      <dgm:t>
        <a:bodyPr/>
        <a:lstStyle/>
        <a:p>
          <a:endParaRPr lang="en-US"/>
        </a:p>
      </dgm:t>
    </dgm:pt>
    <dgm:pt modelId="{25EDEB9E-AF8A-483F-81F5-DE8E90501A1B}" type="pres">
      <dgm:prSet presAssocID="{4210CBE7-63B5-4D10-996B-747E7BA8F4F9}" presName="parSh" presStyleLbl="node1" presStyleIdx="2" presStyleCnt="4"/>
      <dgm:spPr/>
      <dgm:t>
        <a:bodyPr/>
        <a:lstStyle/>
        <a:p>
          <a:endParaRPr lang="en-US"/>
        </a:p>
      </dgm:t>
    </dgm:pt>
    <dgm:pt modelId="{22F54BBF-F7A5-47AC-BD5F-D3ABA2C698DE}" type="pres">
      <dgm:prSet presAssocID="{4210CBE7-63B5-4D10-996B-747E7BA8F4F9}" presName="desTx" presStyleLbl="fgAcc1" presStyleIdx="2" presStyleCnt="4">
        <dgm:presLayoutVars>
          <dgm:bulletEnabled val="1"/>
        </dgm:presLayoutVars>
      </dgm:prSet>
      <dgm:spPr/>
      <dgm:t>
        <a:bodyPr/>
        <a:lstStyle/>
        <a:p>
          <a:endParaRPr lang="en-US"/>
        </a:p>
      </dgm:t>
    </dgm:pt>
    <dgm:pt modelId="{1F713581-1AAF-4F09-B346-819A631D458D}" type="pres">
      <dgm:prSet presAssocID="{396A9C56-A2E9-4E59-AAA0-15C295F6F6D5}" presName="sibTrans" presStyleLbl="sibTrans2D1" presStyleIdx="2" presStyleCnt="3"/>
      <dgm:spPr/>
      <dgm:t>
        <a:bodyPr/>
        <a:lstStyle/>
        <a:p>
          <a:endParaRPr lang="en-US"/>
        </a:p>
      </dgm:t>
    </dgm:pt>
    <dgm:pt modelId="{041EED37-00C5-43BF-8D5F-FBADCF745580}" type="pres">
      <dgm:prSet presAssocID="{396A9C56-A2E9-4E59-AAA0-15C295F6F6D5}" presName="connTx" presStyleLbl="sibTrans2D1" presStyleIdx="2" presStyleCnt="3"/>
      <dgm:spPr/>
      <dgm:t>
        <a:bodyPr/>
        <a:lstStyle/>
        <a:p>
          <a:endParaRPr lang="en-US"/>
        </a:p>
      </dgm:t>
    </dgm:pt>
    <dgm:pt modelId="{0D2266AB-9CB0-4DAC-A69E-D76A4E011E1F}" type="pres">
      <dgm:prSet presAssocID="{FD277834-B39A-49F6-81B5-A6404E26CED6}" presName="composite" presStyleCnt="0"/>
      <dgm:spPr/>
    </dgm:pt>
    <dgm:pt modelId="{0873724D-95AC-4513-86E3-2CE1CC752645}" type="pres">
      <dgm:prSet presAssocID="{FD277834-B39A-49F6-81B5-A6404E26CED6}" presName="parTx" presStyleLbl="node1" presStyleIdx="2" presStyleCnt="4">
        <dgm:presLayoutVars>
          <dgm:chMax val="0"/>
          <dgm:chPref val="0"/>
          <dgm:bulletEnabled val="1"/>
        </dgm:presLayoutVars>
      </dgm:prSet>
      <dgm:spPr/>
      <dgm:t>
        <a:bodyPr/>
        <a:lstStyle/>
        <a:p>
          <a:endParaRPr lang="en-US"/>
        </a:p>
      </dgm:t>
    </dgm:pt>
    <dgm:pt modelId="{66F49105-57A3-4185-A791-DC807F7CC012}" type="pres">
      <dgm:prSet presAssocID="{FD277834-B39A-49F6-81B5-A6404E26CED6}" presName="parSh" presStyleLbl="node1" presStyleIdx="3" presStyleCnt="4"/>
      <dgm:spPr/>
      <dgm:t>
        <a:bodyPr/>
        <a:lstStyle/>
        <a:p>
          <a:endParaRPr lang="en-US"/>
        </a:p>
      </dgm:t>
    </dgm:pt>
    <dgm:pt modelId="{D1FF402A-DBFE-41A7-B05C-AAB3DBF1DC7E}" type="pres">
      <dgm:prSet presAssocID="{FD277834-B39A-49F6-81B5-A6404E26CED6}" presName="desTx" presStyleLbl="fgAcc1" presStyleIdx="3" presStyleCnt="4">
        <dgm:presLayoutVars>
          <dgm:bulletEnabled val="1"/>
        </dgm:presLayoutVars>
      </dgm:prSet>
      <dgm:spPr/>
      <dgm:t>
        <a:bodyPr/>
        <a:lstStyle/>
        <a:p>
          <a:endParaRPr lang="en-US"/>
        </a:p>
      </dgm:t>
    </dgm:pt>
  </dgm:ptLst>
  <dgm:cxnLst>
    <dgm:cxn modelId="{D14D155F-D94B-4A0D-A774-FC68D734E8BC}" type="presOf" srcId="{4210CBE7-63B5-4D10-996B-747E7BA8F4F9}" destId="{DC32F0F2-27BD-48EA-9754-6E75688D8DA4}" srcOrd="0" destOrd="0" presId="urn:microsoft.com/office/officeart/2005/8/layout/process3"/>
    <dgm:cxn modelId="{181E0245-6147-410A-9508-D4750A4023A1}" type="presOf" srcId="{8494879A-6256-44E8-8A8D-65A74D65F198}" destId="{85F227D1-3A76-42FE-943E-C1250171CF45}" srcOrd="1" destOrd="0" presId="urn:microsoft.com/office/officeart/2005/8/layout/process3"/>
    <dgm:cxn modelId="{71B9DFCE-8EF4-4AD6-B9C6-812B68B1C5F7}" type="presOf" srcId="{5FF21D77-8624-4311-B03E-DAA394369FFF}" destId="{C3D77089-0BC6-43E5-9EF9-25C5BC746052}" srcOrd="0" destOrd="0" presId="urn:microsoft.com/office/officeart/2005/8/layout/process3"/>
    <dgm:cxn modelId="{0139CDC1-E600-482E-AA98-F854BCE46BDA}" type="presOf" srcId="{051F7894-C873-4E4C-B792-A05A427C24CF}" destId="{3E455962-0343-4ACE-80B6-A3C467917ACF}" srcOrd="0" destOrd="0" presId="urn:microsoft.com/office/officeart/2005/8/layout/process3"/>
    <dgm:cxn modelId="{D6E54278-205F-4646-AB95-D0A1B7AB43CE}" type="presOf" srcId="{B8C682E8-0688-4873-A483-A5C404E61E54}" destId="{EAA76531-3647-429F-BADB-053EB076C811}" srcOrd="0" destOrd="0" presId="urn:microsoft.com/office/officeart/2005/8/layout/process3"/>
    <dgm:cxn modelId="{CF8B28DA-7568-446B-9B8C-6D56D6F37362}" type="presOf" srcId="{A95050D0-BA39-4DB8-89D0-4E6E149D3946}" destId="{3F76D2CA-DDAA-4F15-B200-1CE56F6ED781}" srcOrd="0" destOrd="0" presId="urn:microsoft.com/office/officeart/2005/8/layout/process3"/>
    <dgm:cxn modelId="{DBA42BAB-7191-4D66-B71D-C726576898FC}" srcId="{B96C1E1D-B3F6-4477-9E39-5B90562485FC}" destId="{4210CBE7-63B5-4D10-996B-747E7BA8F4F9}" srcOrd="2" destOrd="0" parTransId="{9FECFE27-8540-403D-B2F0-A437B226DF37}" sibTransId="{396A9C56-A2E9-4E59-AAA0-15C295F6F6D5}"/>
    <dgm:cxn modelId="{F36F7557-F222-4B0C-A0B2-58E7632009BC}" type="presOf" srcId="{5FF21D77-8624-4311-B03E-DAA394369FFF}" destId="{A23222B0-9453-4DB6-9F0F-606B4A5AC7B3}" srcOrd="1" destOrd="0" presId="urn:microsoft.com/office/officeart/2005/8/layout/process3"/>
    <dgm:cxn modelId="{8B93344C-71FA-411B-86E4-E3A6D2A97CFE}" type="presOf" srcId="{B96C1E1D-B3F6-4477-9E39-5B90562485FC}" destId="{B867EFF8-58CD-494C-B4D0-D396008D88B4}" srcOrd="0" destOrd="0" presId="urn:microsoft.com/office/officeart/2005/8/layout/process3"/>
    <dgm:cxn modelId="{722EFD56-7FFA-41E3-AB7F-9394DA221F90}" type="presOf" srcId="{2A2B00AD-09E1-4DDB-B2B0-D89A2E12775B}" destId="{03F6F167-1DA8-4DA6-8EA8-FCED22B5194E}" srcOrd="1" destOrd="0" presId="urn:microsoft.com/office/officeart/2005/8/layout/process3"/>
    <dgm:cxn modelId="{666E8C7E-ED77-4B9E-BAEA-C79DDB291204}" type="presOf" srcId="{FD277834-B39A-49F6-81B5-A6404E26CED6}" destId="{0873724D-95AC-4513-86E3-2CE1CC752645}" srcOrd="0" destOrd="0" presId="urn:microsoft.com/office/officeart/2005/8/layout/process3"/>
    <dgm:cxn modelId="{F2E09E32-6BBF-43B1-ABC8-B45AEA0D3850}" srcId="{B96C1E1D-B3F6-4477-9E39-5B90562485FC}" destId="{5FF21D77-8624-4311-B03E-DAA394369FFF}" srcOrd="0" destOrd="0" parTransId="{6557A081-6153-42E8-90CC-0E0125CFF21E}" sibTransId="{8494879A-6256-44E8-8A8D-65A74D65F198}"/>
    <dgm:cxn modelId="{6CCE0D7D-8736-4EFE-B2C1-C95132D4C9E9}" type="presOf" srcId="{4210CBE7-63B5-4D10-996B-747E7BA8F4F9}" destId="{25EDEB9E-AF8A-483F-81F5-DE8E90501A1B}" srcOrd="1" destOrd="0" presId="urn:microsoft.com/office/officeart/2005/8/layout/process3"/>
    <dgm:cxn modelId="{FF151693-3514-4452-9E05-35A8E837F20B}" srcId="{B96C1E1D-B3F6-4477-9E39-5B90562485FC}" destId="{FD277834-B39A-49F6-81B5-A6404E26CED6}" srcOrd="3" destOrd="0" parTransId="{734B4CE6-BECE-465B-85A8-985D2360154F}" sibTransId="{5D98C653-3451-4202-A565-A401423BFEA6}"/>
    <dgm:cxn modelId="{8682F9CA-5611-488D-9C1E-E4C8EC6FDB64}" type="presOf" srcId="{396A9C56-A2E9-4E59-AAA0-15C295F6F6D5}" destId="{041EED37-00C5-43BF-8D5F-FBADCF745580}" srcOrd="1" destOrd="0" presId="urn:microsoft.com/office/officeart/2005/8/layout/process3"/>
    <dgm:cxn modelId="{83F67C96-4165-4A03-AD16-E90871FF7A8B}" srcId="{5FF21D77-8624-4311-B03E-DAA394369FFF}" destId="{B8C682E8-0688-4873-A483-A5C404E61E54}" srcOrd="0" destOrd="0" parTransId="{A1AAFE5A-7A7D-4556-A9AA-25A5ED489288}" sibTransId="{E0003863-1B61-4A31-9052-E390482F87B7}"/>
    <dgm:cxn modelId="{9B171135-7EBC-47C1-9D71-F486C42D362F}" type="presOf" srcId="{8494879A-6256-44E8-8A8D-65A74D65F198}" destId="{EF6F09F4-CED6-4C51-B484-C70A8FA7E472}" srcOrd="0" destOrd="0" presId="urn:microsoft.com/office/officeart/2005/8/layout/process3"/>
    <dgm:cxn modelId="{F1AA2CD2-62AB-4530-BD7A-88BD3F6C522F}" type="presOf" srcId="{396A9C56-A2E9-4E59-AAA0-15C295F6F6D5}" destId="{1F713581-1AAF-4F09-B346-819A631D458D}" srcOrd="0" destOrd="0" presId="urn:microsoft.com/office/officeart/2005/8/layout/process3"/>
    <dgm:cxn modelId="{EAC74D6A-E487-4485-A4DA-44D50F3215E8}" srcId="{FD277834-B39A-49F6-81B5-A6404E26CED6}" destId="{3BD840A6-0D00-4DCF-BBD4-07337885774B}" srcOrd="0" destOrd="0" parTransId="{A4A4E1EC-8C0A-4EE8-9D0F-B940DCBD14B7}" sibTransId="{5B1D02EE-6A40-4783-AC63-2C0505885C76}"/>
    <dgm:cxn modelId="{B92127B6-EF0F-4393-9657-3141E8B431B5}" type="presOf" srcId="{3BD840A6-0D00-4DCF-BBD4-07337885774B}" destId="{D1FF402A-DBFE-41A7-B05C-AAB3DBF1DC7E}" srcOrd="0" destOrd="0" presId="urn:microsoft.com/office/officeart/2005/8/layout/process3"/>
    <dgm:cxn modelId="{B9674569-72EB-4903-9605-E987F2F84E81}" type="presOf" srcId="{FD277834-B39A-49F6-81B5-A6404E26CED6}" destId="{66F49105-57A3-4185-A791-DC807F7CC012}" srcOrd="1" destOrd="0" presId="urn:microsoft.com/office/officeart/2005/8/layout/process3"/>
    <dgm:cxn modelId="{51217A19-CEAD-4164-868F-4E0B665932C9}" srcId="{4210CBE7-63B5-4D10-996B-747E7BA8F4F9}" destId="{8EF59037-167C-4754-92DD-1D21942566DE}" srcOrd="0" destOrd="0" parTransId="{A69FB0C2-2B48-4DA8-BAB4-A011A32B8D9B}" sibTransId="{D79AD8E2-C2B2-4B48-9CAD-DB5FBAB612FD}"/>
    <dgm:cxn modelId="{F5F38E1D-D971-4C3F-889D-19583D730E57}" srcId="{B96C1E1D-B3F6-4477-9E39-5B90562485FC}" destId="{A95050D0-BA39-4DB8-89D0-4E6E149D3946}" srcOrd="1" destOrd="0" parTransId="{A4C8B1A5-5C70-4578-B567-009E20E4A568}" sibTransId="{2A2B00AD-09E1-4DDB-B2B0-D89A2E12775B}"/>
    <dgm:cxn modelId="{AEEBBA08-7B0C-444D-8F16-745F0102F07F}" type="presOf" srcId="{8EF59037-167C-4754-92DD-1D21942566DE}" destId="{22F54BBF-F7A5-47AC-BD5F-D3ABA2C698DE}" srcOrd="0" destOrd="0" presId="urn:microsoft.com/office/officeart/2005/8/layout/process3"/>
    <dgm:cxn modelId="{EB679488-D73A-4910-9214-EE67501125B0}" type="presOf" srcId="{2A2B00AD-09E1-4DDB-B2B0-D89A2E12775B}" destId="{4E555FAD-C859-4BFC-B7A0-FAA79C25725C}" srcOrd="0" destOrd="0" presId="urn:microsoft.com/office/officeart/2005/8/layout/process3"/>
    <dgm:cxn modelId="{0E937A1A-BC51-4C2A-A63F-8025A41EC750}" srcId="{A95050D0-BA39-4DB8-89D0-4E6E149D3946}" destId="{051F7894-C873-4E4C-B792-A05A427C24CF}" srcOrd="0" destOrd="0" parTransId="{1E67FDFE-9F87-4AC9-B3DE-6F2E5077508E}" sibTransId="{9923786E-142D-4ED5-9CA7-B2552015BF9A}"/>
    <dgm:cxn modelId="{21DB1EFD-61F4-4925-BF26-0F4C124866CF}" type="presOf" srcId="{A95050D0-BA39-4DB8-89D0-4E6E149D3946}" destId="{E9C8193D-CDF4-447B-A0D2-6224F88168A4}" srcOrd="1" destOrd="0" presId="urn:microsoft.com/office/officeart/2005/8/layout/process3"/>
    <dgm:cxn modelId="{B0B5DE17-ADD3-4F3C-A350-3E97777C999A}" type="presParOf" srcId="{B867EFF8-58CD-494C-B4D0-D396008D88B4}" destId="{BD19A157-1A1A-4097-A564-2551EC228F40}" srcOrd="0" destOrd="0" presId="urn:microsoft.com/office/officeart/2005/8/layout/process3"/>
    <dgm:cxn modelId="{D65BFC89-E5C4-4A62-A253-E33BB600EF24}" type="presParOf" srcId="{BD19A157-1A1A-4097-A564-2551EC228F40}" destId="{C3D77089-0BC6-43E5-9EF9-25C5BC746052}" srcOrd="0" destOrd="0" presId="urn:microsoft.com/office/officeart/2005/8/layout/process3"/>
    <dgm:cxn modelId="{2F7EE2D5-D816-4B6D-9D9A-8105EC13F4D6}" type="presParOf" srcId="{BD19A157-1A1A-4097-A564-2551EC228F40}" destId="{A23222B0-9453-4DB6-9F0F-606B4A5AC7B3}" srcOrd="1" destOrd="0" presId="urn:microsoft.com/office/officeart/2005/8/layout/process3"/>
    <dgm:cxn modelId="{6C663F33-66C8-49D7-A38B-4B739345331D}" type="presParOf" srcId="{BD19A157-1A1A-4097-A564-2551EC228F40}" destId="{EAA76531-3647-429F-BADB-053EB076C811}" srcOrd="2" destOrd="0" presId="urn:microsoft.com/office/officeart/2005/8/layout/process3"/>
    <dgm:cxn modelId="{7E3E8E48-1A9F-43BE-BE21-975BA741A59E}" type="presParOf" srcId="{B867EFF8-58CD-494C-B4D0-D396008D88B4}" destId="{EF6F09F4-CED6-4C51-B484-C70A8FA7E472}" srcOrd="1" destOrd="0" presId="urn:microsoft.com/office/officeart/2005/8/layout/process3"/>
    <dgm:cxn modelId="{0FA1467B-164A-4050-AB1B-49FC93072823}" type="presParOf" srcId="{EF6F09F4-CED6-4C51-B484-C70A8FA7E472}" destId="{85F227D1-3A76-42FE-943E-C1250171CF45}" srcOrd="0" destOrd="0" presId="urn:microsoft.com/office/officeart/2005/8/layout/process3"/>
    <dgm:cxn modelId="{5B4312A8-1F4E-4E9D-A791-2D5E47594B98}" type="presParOf" srcId="{B867EFF8-58CD-494C-B4D0-D396008D88B4}" destId="{57304E9F-BBF5-4B69-9170-BB17794716E0}" srcOrd="2" destOrd="0" presId="urn:microsoft.com/office/officeart/2005/8/layout/process3"/>
    <dgm:cxn modelId="{FC08CFD9-FD14-462A-94BF-1E07DBA79769}" type="presParOf" srcId="{57304E9F-BBF5-4B69-9170-BB17794716E0}" destId="{3F76D2CA-DDAA-4F15-B200-1CE56F6ED781}" srcOrd="0" destOrd="0" presId="urn:microsoft.com/office/officeart/2005/8/layout/process3"/>
    <dgm:cxn modelId="{29808894-96CC-4F02-B128-F7F1F891690D}" type="presParOf" srcId="{57304E9F-BBF5-4B69-9170-BB17794716E0}" destId="{E9C8193D-CDF4-447B-A0D2-6224F88168A4}" srcOrd="1" destOrd="0" presId="urn:microsoft.com/office/officeart/2005/8/layout/process3"/>
    <dgm:cxn modelId="{2234E37F-DB2B-467B-9341-FE6A42F5D6D7}" type="presParOf" srcId="{57304E9F-BBF5-4B69-9170-BB17794716E0}" destId="{3E455962-0343-4ACE-80B6-A3C467917ACF}" srcOrd="2" destOrd="0" presId="urn:microsoft.com/office/officeart/2005/8/layout/process3"/>
    <dgm:cxn modelId="{CFDE5C0B-2894-4705-9673-F2868DD0E77B}" type="presParOf" srcId="{B867EFF8-58CD-494C-B4D0-D396008D88B4}" destId="{4E555FAD-C859-4BFC-B7A0-FAA79C25725C}" srcOrd="3" destOrd="0" presId="urn:microsoft.com/office/officeart/2005/8/layout/process3"/>
    <dgm:cxn modelId="{37727558-4ABF-4694-8BD9-C7591FD5E1E2}" type="presParOf" srcId="{4E555FAD-C859-4BFC-B7A0-FAA79C25725C}" destId="{03F6F167-1DA8-4DA6-8EA8-FCED22B5194E}" srcOrd="0" destOrd="0" presId="urn:microsoft.com/office/officeart/2005/8/layout/process3"/>
    <dgm:cxn modelId="{3AF16885-A25D-4021-B7A5-A42938E2DF54}" type="presParOf" srcId="{B867EFF8-58CD-494C-B4D0-D396008D88B4}" destId="{6C1D769E-BBC0-42BC-BC60-C7FE5A0453FE}" srcOrd="4" destOrd="0" presId="urn:microsoft.com/office/officeart/2005/8/layout/process3"/>
    <dgm:cxn modelId="{EE2EEB79-4CC6-4C38-B647-85055E68DD47}" type="presParOf" srcId="{6C1D769E-BBC0-42BC-BC60-C7FE5A0453FE}" destId="{DC32F0F2-27BD-48EA-9754-6E75688D8DA4}" srcOrd="0" destOrd="0" presId="urn:microsoft.com/office/officeart/2005/8/layout/process3"/>
    <dgm:cxn modelId="{989F06C5-E517-4C3B-8524-0E33B3C30BEA}" type="presParOf" srcId="{6C1D769E-BBC0-42BC-BC60-C7FE5A0453FE}" destId="{25EDEB9E-AF8A-483F-81F5-DE8E90501A1B}" srcOrd="1" destOrd="0" presId="urn:microsoft.com/office/officeart/2005/8/layout/process3"/>
    <dgm:cxn modelId="{1048A0D4-1478-4D83-808F-69FBCF1B120A}" type="presParOf" srcId="{6C1D769E-BBC0-42BC-BC60-C7FE5A0453FE}" destId="{22F54BBF-F7A5-47AC-BD5F-D3ABA2C698DE}" srcOrd="2" destOrd="0" presId="urn:microsoft.com/office/officeart/2005/8/layout/process3"/>
    <dgm:cxn modelId="{DAA6966D-2C2D-44B6-ADF8-236B04D2ED3A}" type="presParOf" srcId="{B867EFF8-58CD-494C-B4D0-D396008D88B4}" destId="{1F713581-1AAF-4F09-B346-819A631D458D}" srcOrd="5" destOrd="0" presId="urn:microsoft.com/office/officeart/2005/8/layout/process3"/>
    <dgm:cxn modelId="{BFFC65AE-96BC-4EF6-BC7E-175ACC185AB0}" type="presParOf" srcId="{1F713581-1AAF-4F09-B346-819A631D458D}" destId="{041EED37-00C5-43BF-8D5F-FBADCF745580}" srcOrd="0" destOrd="0" presId="urn:microsoft.com/office/officeart/2005/8/layout/process3"/>
    <dgm:cxn modelId="{E0FF1DC5-7E5E-46C3-AC24-3C2F96641B7A}" type="presParOf" srcId="{B867EFF8-58CD-494C-B4D0-D396008D88B4}" destId="{0D2266AB-9CB0-4DAC-A69E-D76A4E011E1F}" srcOrd="6" destOrd="0" presId="urn:microsoft.com/office/officeart/2005/8/layout/process3"/>
    <dgm:cxn modelId="{D847CC63-B557-4268-B263-E2D6CAE52706}" type="presParOf" srcId="{0D2266AB-9CB0-4DAC-A69E-D76A4E011E1F}" destId="{0873724D-95AC-4513-86E3-2CE1CC752645}" srcOrd="0" destOrd="0" presId="urn:microsoft.com/office/officeart/2005/8/layout/process3"/>
    <dgm:cxn modelId="{3F27DD6B-68A6-4B5F-8B19-F41DB8DAF5B3}" type="presParOf" srcId="{0D2266AB-9CB0-4DAC-A69E-D76A4E011E1F}" destId="{66F49105-57A3-4185-A791-DC807F7CC012}" srcOrd="1" destOrd="0" presId="urn:microsoft.com/office/officeart/2005/8/layout/process3"/>
    <dgm:cxn modelId="{D155AA2E-36A2-4091-A6B0-D082915ED938}" type="presParOf" srcId="{0D2266AB-9CB0-4DAC-A69E-D76A4E011E1F}" destId="{D1FF402A-DBFE-41A7-B05C-AAB3DBF1DC7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3D58CD-F117-4657-BCE2-F75158DDF60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69139B3-5F51-4182-BBCB-C9559FA447CD}">
      <dgm:prSet/>
      <dgm:spPr/>
      <dgm:t>
        <a:bodyPr/>
        <a:lstStyle/>
        <a:p>
          <a:pPr rtl="0"/>
          <a:r>
            <a:rPr lang="en-US" dirty="0" smtClean="0"/>
            <a:t>Acceptance</a:t>
          </a:r>
          <a:endParaRPr lang="en-US" dirty="0"/>
        </a:p>
      </dgm:t>
    </dgm:pt>
    <dgm:pt modelId="{57EE1303-6BB4-45D9-B80C-4C56C5D93583}" type="parTrans" cxnId="{C4E53C55-2A7F-4461-85A1-EE9BA467CECF}">
      <dgm:prSet/>
      <dgm:spPr/>
      <dgm:t>
        <a:bodyPr/>
        <a:lstStyle/>
        <a:p>
          <a:endParaRPr lang="en-US"/>
        </a:p>
      </dgm:t>
    </dgm:pt>
    <dgm:pt modelId="{06CD33BB-DFEB-457F-90EC-42CAAB081ADB}" type="sibTrans" cxnId="{C4E53C55-2A7F-4461-85A1-EE9BA467CECF}">
      <dgm:prSet/>
      <dgm:spPr/>
      <dgm:t>
        <a:bodyPr/>
        <a:lstStyle/>
        <a:p>
          <a:endParaRPr lang="en-US"/>
        </a:p>
      </dgm:t>
    </dgm:pt>
    <dgm:pt modelId="{2C94C7EA-90A0-4328-926A-A22069101B38}">
      <dgm:prSet/>
      <dgm:spPr>
        <a:solidFill>
          <a:schemeClr val="tx2"/>
        </a:solidFill>
      </dgm:spPr>
      <dgm:t>
        <a:bodyPr/>
        <a:lstStyle/>
        <a:p>
          <a:pPr rtl="0"/>
          <a:r>
            <a:rPr lang="en-US" dirty="0" smtClean="0"/>
            <a:t>Engagement</a:t>
          </a:r>
          <a:endParaRPr lang="en-US" dirty="0"/>
        </a:p>
      </dgm:t>
    </dgm:pt>
    <dgm:pt modelId="{8E6D33B4-F93C-412A-9944-AC81AAABAA64}" type="parTrans" cxnId="{5BD9839E-568B-4101-B236-2FDAB45BBA90}">
      <dgm:prSet/>
      <dgm:spPr/>
      <dgm:t>
        <a:bodyPr/>
        <a:lstStyle/>
        <a:p>
          <a:endParaRPr lang="en-US"/>
        </a:p>
      </dgm:t>
    </dgm:pt>
    <dgm:pt modelId="{DC3BE125-D6DF-4952-AAD3-17C5EC8623E3}" type="sibTrans" cxnId="{5BD9839E-568B-4101-B236-2FDAB45BBA90}">
      <dgm:prSet/>
      <dgm:spPr/>
      <dgm:t>
        <a:bodyPr/>
        <a:lstStyle/>
        <a:p>
          <a:endParaRPr lang="en-US"/>
        </a:p>
      </dgm:t>
    </dgm:pt>
    <dgm:pt modelId="{C551DC9F-9BE3-43F6-AFFD-018C5EE26EFC}">
      <dgm:prSet/>
      <dgm:spPr>
        <a:solidFill>
          <a:schemeClr val="accent5"/>
        </a:solidFill>
      </dgm:spPr>
      <dgm:t>
        <a:bodyPr/>
        <a:lstStyle/>
        <a:p>
          <a:pPr rtl="0"/>
          <a:r>
            <a:rPr lang="en-US" dirty="0" smtClean="0"/>
            <a:t>Quit Outcomes </a:t>
          </a:r>
          <a:endParaRPr lang="en-US" dirty="0"/>
        </a:p>
      </dgm:t>
    </dgm:pt>
    <dgm:pt modelId="{BEF233A4-F0C0-44B5-AF18-7929056775CA}" type="parTrans" cxnId="{480768E0-F891-4851-A53D-CB7A13BBD162}">
      <dgm:prSet/>
      <dgm:spPr/>
      <dgm:t>
        <a:bodyPr/>
        <a:lstStyle/>
        <a:p>
          <a:endParaRPr lang="en-US"/>
        </a:p>
      </dgm:t>
    </dgm:pt>
    <dgm:pt modelId="{C4521D1E-9C1F-4476-81B3-778016DAF534}" type="sibTrans" cxnId="{480768E0-F891-4851-A53D-CB7A13BBD162}">
      <dgm:prSet/>
      <dgm:spPr/>
      <dgm:t>
        <a:bodyPr/>
        <a:lstStyle/>
        <a:p>
          <a:endParaRPr lang="en-US"/>
        </a:p>
      </dgm:t>
    </dgm:pt>
    <dgm:pt modelId="{A89576D4-15F1-4583-8BAA-6DB13B37606A}" type="pres">
      <dgm:prSet presAssocID="{B63D58CD-F117-4657-BCE2-F75158DDF60B}" presName="diagram" presStyleCnt="0">
        <dgm:presLayoutVars>
          <dgm:dir/>
          <dgm:resizeHandles val="exact"/>
        </dgm:presLayoutVars>
      </dgm:prSet>
      <dgm:spPr/>
      <dgm:t>
        <a:bodyPr/>
        <a:lstStyle/>
        <a:p>
          <a:endParaRPr lang="en-US"/>
        </a:p>
      </dgm:t>
    </dgm:pt>
    <dgm:pt modelId="{365DF896-1B76-415D-9BA0-90F468E45FA9}" type="pres">
      <dgm:prSet presAssocID="{D69139B3-5F51-4182-BBCB-C9559FA447CD}" presName="node" presStyleLbl="node1" presStyleIdx="0" presStyleCnt="3">
        <dgm:presLayoutVars>
          <dgm:bulletEnabled val="1"/>
        </dgm:presLayoutVars>
      </dgm:prSet>
      <dgm:spPr/>
      <dgm:t>
        <a:bodyPr/>
        <a:lstStyle/>
        <a:p>
          <a:endParaRPr lang="en-US"/>
        </a:p>
      </dgm:t>
    </dgm:pt>
    <dgm:pt modelId="{C0607AFE-09D9-4271-A7A7-93F7C11D57ED}" type="pres">
      <dgm:prSet presAssocID="{06CD33BB-DFEB-457F-90EC-42CAAB081ADB}" presName="sibTrans" presStyleCnt="0"/>
      <dgm:spPr/>
    </dgm:pt>
    <dgm:pt modelId="{2519D3AF-CFA2-4935-8A68-862E6F4A92C2}" type="pres">
      <dgm:prSet presAssocID="{2C94C7EA-90A0-4328-926A-A22069101B38}" presName="node" presStyleLbl="node1" presStyleIdx="1" presStyleCnt="3" custLinFactNeighborX="-1442" custLinFactNeighborY="801">
        <dgm:presLayoutVars>
          <dgm:bulletEnabled val="1"/>
        </dgm:presLayoutVars>
      </dgm:prSet>
      <dgm:spPr/>
      <dgm:t>
        <a:bodyPr/>
        <a:lstStyle/>
        <a:p>
          <a:endParaRPr lang="en-US"/>
        </a:p>
      </dgm:t>
    </dgm:pt>
    <dgm:pt modelId="{55675E18-EEDB-4D96-9F9D-2F972D2C9D04}" type="pres">
      <dgm:prSet presAssocID="{DC3BE125-D6DF-4952-AAD3-17C5EC8623E3}" presName="sibTrans" presStyleCnt="0"/>
      <dgm:spPr/>
    </dgm:pt>
    <dgm:pt modelId="{B23B43E6-6CE4-4B34-9C3C-AE69E9322AB6}" type="pres">
      <dgm:prSet presAssocID="{C551DC9F-9BE3-43F6-AFFD-018C5EE26EFC}" presName="node" presStyleLbl="node1" presStyleIdx="2" presStyleCnt="3">
        <dgm:presLayoutVars>
          <dgm:bulletEnabled val="1"/>
        </dgm:presLayoutVars>
      </dgm:prSet>
      <dgm:spPr/>
      <dgm:t>
        <a:bodyPr/>
        <a:lstStyle/>
        <a:p>
          <a:endParaRPr lang="en-US"/>
        </a:p>
      </dgm:t>
    </dgm:pt>
  </dgm:ptLst>
  <dgm:cxnLst>
    <dgm:cxn modelId="{0FB62FB7-54BC-4A0A-9D0D-777F79668CCB}" type="presOf" srcId="{C551DC9F-9BE3-43F6-AFFD-018C5EE26EFC}" destId="{B23B43E6-6CE4-4B34-9C3C-AE69E9322AB6}" srcOrd="0" destOrd="0" presId="urn:microsoft.com/office/officeart/2005/8/layout/default"/>
    <dgm:cxn modelId="{5BD9839E-568B-4101-B236-2FDAB45BBA90}" srcId="{B63D58CD-F117-4657-BCE2-F75158DDF60B}" destId="{2C94C7EA-90A0-4328-926A-A22069101B38}" srcOrd="1" destOrd="0" parTransId="{8E6D33B4-F93C-412A-9944-AC81AAABAA64}" sibTransId="{DC3BE125-D6DF-4952-AAD3-17C5EC8623E3}"/>
    <dgm:cxn modelId="{EAD33C50-B2F0-4EB2-8E75-3031C90C98EC}" type="presOf" srcId="{2C94C7EA-90A0-4328-926A-A22069101B38}" destId="{2519D3AF-CFA2-4935-8A68-862E6F4A92C2}" srcOrd="0" destOrd="0" presId="urn:microsoft.com/office/officeart/2005/8/layout/default"/>
    <dgm:cxn modelId="{223E906E-F4F7-415A-801D-62DC5F8D90D8}" type="presOf" srcId="{D69139B3-5F51-4182-BBCB-C9559FA447CD}" destId="{365DF896-1B76-415D-9BA0-90F468E45FA9}" srcOrd="0" destOrd="0" presId="urn:microsoft.com/office/officeart/2005/8/layout/default"/>
    <dgm:cxn modelId="{480768E0-F891-4851-A53D-CB7A13BBD162}" srcId="{B63D58CD-F117-4657-BCE2-F75158DDF60B}" destId="{C551DC9F-9BE3-43F6-AFFD-018C5EE26EFC}" srcOrd="2" destOrd="0" parTransId="{BEF233A4-F0C0-44B5-AF18-7929056775CA}" sibTransId="{C4521D1E-9C1F-4476-81B3-778016DAF534}"/>
    <dgm:cxn modelId="{286233BC-D874-43DE-98F8-C688413C2165}" type="presOf" srcId="{B63D58CD-F117-4657-BCE2-F75158DDF60B}" destId="{A89576D4-15F1-4583-8BAA-6DB13B37606A}" srcOrd="0" destOrd="0" presId="urn:microsoft.com/office/officeart/2005/8/layout/default"/>
    <dgm:cxn modelId="{C4E53C55-2A7F-4461-85A1-EE9BA467CECF}" srcId="{B63D58CD-F117-4657-BCE2-F75158DDF60B}" destId="{D69139B3-5F51-4182-BBCB-C9559FA447CD}" srcOrd="0" destOrd="0" parTransId="{57EE1303-6BB4-45D9-B80C-4C56C5D93583}" sibTransId="{06CD33BB-DFEB-457F-90EC-42CAAB081ADB}"/>
    <dgm:cxn modelId="{AC995971-8CEF-4C69-9A92-774ED3F73084}" type="presParOf" srcId="{A89576D4-15F1-4583-8BAA-6DB13B37606A}" destId="{365DF896-1B76-415D-9BA0-90F468E45FA9}" srcOrd="0" destOrd="0" presId="urn:microsoft.com/office/officeart/2005/8/layout/default"/>
    <dgm:cxn modelId="{CB3040D0-E019-4865-8F1B-A182DFF3D051}" type="presParOf" srcId="{A89576D4-15F1-4583-8BAA-6DB13B37606A}" destId="{C0607AFE-09D9-4271-A7A7-93F7C11D57ED}" srcOrd="1" destOrd="0" presId="urn:microsoft.com/office/officeart/2005/8/layout/default"/>
    <dgm:cxn modelId="{58E66CD7-42C5-4893-99A2-86BD9F456132}" type="presParOf" srcId="{A89576D4-15F1-4583-8BAA-6DB13B37606A}" destId="{2519D3AF-CFA2-4935-8A68-862E6F4A92C2}" srcOrd="2" destOrd="0" presId="urn:microsoft.com/office/officeart/2005/8/layout/default"/>
    <dgm:cxn modelId="{921818F7-5C14-4A13-8CFC-7B5099C917E1}" type="presParOf" srcId="{A89576D4-15F1-4583-8BAA-6DB13B37606A}" destId="{55675E18-EEDB-4D96-9F9D-2F972D2C9D04}" srcOrd="3" destOrd="0" presId="urn:microsoft.com/office/officeart/2005/8/layout/default"/>
    <dgm:cxn modelId="{897D9759-BDBF-4386-9BF6-FC79FB3A5A93}" type="presParOf" srcId="{A89576D4-15F1-4583-8BAA-6DB13B37606A}" destId="{B23B43E6-6CE4-4B34-9C3C-AE69E9322AB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46F49CD-DED2-49FD-8F62-C5A087CE2AE3}" type="doc">
      <dgm:prSet loTypeId="urn:microsoft.com/office/officeart/2005/8/layout/funnel1" loCatId="process" qsTypeId="urn:microsoft.com/office/officeart/2005/8/quickstyle/simple5" qsCatId="simple" csTypeId="urn:microsoft.com/office/officeart/2005/8/colors/accent1_2" csCatId="accent1" phldr="1"/>
      <dgm:spPr/>
      <dgm:t>
        <a:bodyPr/>
        <a:lstStyle/>
        <a:p>
          <a:endParaRPr lang="en-US"/>
        </a:p>
      </dgm:t>
    </dgm:pt>
    <dgm:pt modelId="{A63DB803-8286-4403-9E5F-3DF49D738AB3}">
      <dgm:prSet phldrT="[Text]" custT="1"/>
      <dgm:spPr/>
      <dgm:t>
        <a:bodyPr/>
        <a:lstStyle/>
        <a:p>
          <a:r>
            <a:rPr lang="en-US" sz="1200" b="1" dirty="0" smtClean="0">
              <a:solidFill>
                <a:schemeClr val="tx1">
                  <a:lumMod val="50000"/>
                </a:schemeClr>
              </a:solidFill>
            </a:rPr>
            <a:t>Content</a:t>
          </a:r>
          <a:endParaRPr lang="en-US" sz="1200" b="1" dirty="0">
            <a:solidFill>
              <a:schemeClr val="tx1">
                <a:lumMod val="50000"/>
              </a:schemeClr>
            </a:solidFill>
          </a:endParaRPr>
        </a:p>
      </dgm:t>
    </dgm:pt>
    <dgm:pt modelId="{433E4270-60CE-4BA8-A43E-709CCA69429C}" type="parTrans" cxnId="{219FC986-4123-4557-A34C-091D48950735}">
      <dgm:prSet/>
      <dgm:spPr/>
      <dgm:t>
        <a:bodyPr/>
        <a:lstStyle/>
        <a:p>
          <a:endParaRPr lang="en-US"/>
        </a:p>
      </dgm:t>
    </dgm:pt>
    <dgm:pt modelId="{2A9ECC10-1E0E-4771-862C-80B0FCFD258D}" type="sibTrans" cxnId="{219FC986-4123-4557-A34C-091D48950735}">
      <dgm:prSet/>
      <dgm:spPr/>
      <dgm:t>
        <a:bodyPr/>
        <a:lstStyle/>
        <a:p>
          <a:endParaRPr lang="en-US"/>
        </a:p>
      </dgm:t>
    </dgm:pt>
    <dgm:pt modelId="{A880CC7D-E186-4729-9A48-ACE5BB76F74C}">
      <dgm:prSet phldrT="[Text]"/>
      <dgm:spPr/>
      <dgm:t>
        <a:bodyPr/>
        <a:lstStyle/>
        <a:p>
          <a:r>
            <a:rPr lang="en-US" b="1" dirty="0" smtClean="0">
              <a:solidFill>
                <a:schemeClr val="tx1">
                  <a:lumMod val="50000"/>
                </a:schemeClr>
              </a:solidFill>
            </a:rPr>
            <a:t>Perception</a:t>
          </a:r>
          <a:endParaRPr lang="en-US" b="1" dirty="0">
            <a:solidFill>
              <a:schemeClr val="tx1">
                <a:lumMod val="50000"/>
              </a:schemeClr>
            </a:solidFill>
          </a:endParaRPr>
        </a:p>
      </dgm:t>
    </dgm:pt>
    <dgm:pt modelId="{536702FC-FD76-40BA-8BA3-C997C7F7930B}" type="parTrans" cxnId="{313EDEBA-993F-4B00-A345-62D72D499CF8}">
      <dgm:prSet/>
      <dgm:spPr/>
      <dgm:t>
        <a:bodyPr/>
        <a:lstStyle/>
        <a:p>
          <a:endParaRPr lang="en-US"/>
        </a:p>
      </dgm:t>
    </dgm:pt>
    <dgm:pt modelId="{BB29667D-231F-481C-B9C4-76F548AD18F9}" type="sibTrans" cxnId="{313EDEBA-993F-4B00-A345-62D72D499CF8}">
      <dgm:prSet/>
      <dgm:spPr/>
      <dgm:t>
        <a:bodyPr/>
        <a:lstStyle/>
        <a:p>
          <a:endParaRPr lang="en-US"/>
        </a:p>
      </dgm:t>
    </dgm:pt>
    <dgm:pt modelId="{04C5D719-C8BE-4493-B190-DA8F7CD53708}">
      <dgm:prSet phldrT="[Text]" custT="1"/>
      <dgm:spPr/>
      <dgm:t>
        <a:bodyPr/>
        <a:lstStyle/>
        <a:p>
          <a:r>
            <a:rPr lang="en-US" sz="1200" b="1" dirty="0" smtClean="0">
              <a:solidFill>
                <a:schemeClr val="tx1">
                  <a:lumMod val="50000"/>
                </a:schemeClr>
              </a:solidFill>
            </a:rPr>
            <a:t>Process</a:t>
          </a:r>
          <a:endParaRPr lang="en-US" sz="1100" b="1" dirty="0">
            <a:solidFill>
              <a:schemeClr val="tx1">
                <a:lumMod val="50000"/>
              </a:schemeClr>
            </a:solidFill>
          </a:endParaRPr>
        </a:p>
      </dgm:t>
    </dgm:pt>
    <dgm:pt modelId="{045BD7DF-2E7B-44B1-97F7-9822E5A3AAD1}" type="parTrans" cxnId="{283399D7-004C-49C3-B02D-4783A6C3003F}">
      <dgm:prSet/>
      <dgm:spPr/>
      <dgm:t>
        <a:bodyPr/>
        <a:lstStyle/>
        <a:p>
          <a:endParaRPr lang="en-US"/>
        </a:p>
      </dgm:t>
    </dgm:pt>
    <dgm:pt modelId="{747C36DC-AA96-4C33-99CF-F17B928784CE}" type="sibTrans" cxnId="{283399D7-004C-49C3-B02D-4783A6C3003F}">
      <dgm:prSet/>
      <dgm:spPr/>
      <dgm:t>
        <a:bodyPr/>
        <a:lstStyle/>
        <a:p>
          <a:endParaRPr lang="en-US"/>
        </a:p>
      </dgm:t>
    </dgm:pt>
    <dgm:pt modelId="{3D08E7BF-96FE-4DB4-8F84-1E281F7A4105}">
      <dgm:prSet phldrT="[Text]"/>
      <dgm:spPr/>
      <dgm:t>
        <a:bodyPr/>
        <a:lstStyle/>
        <a:p>
          <a:r>
            <a:rPr lang="en-US" dirty="0" smtClean="0"/>
            <a:t>Outcome</a:t>
          </a:r>
          <a:endParaRPr lang="en-US" dirty="0"/>
        </a:p>
      </dgm:t>
    </dgm:pt>
    <dgm:pt modelId="{EFB58CA8-7272-4914-B38B-73767F475917}" type="parTrans" cxnId="{4A982A9D-D35F-4E13-B6BB-C469B9F6CAF6}">
      <dgm:prSet/>
      <dgm:spPr/>
      <dgm:t>
        <a:bodyPr/>
        <a:lstStyle/>
        <a:p>
          <a:endParaRPr lang="en-US"/>
        </a:p>
      </dgm:t>
    </dgm:pt>
    <dgm:pt modelId="{1F90C311-B198-4A8E-B633-184EFB357C92}" type="sibTrans" cxnId="{4A982A9D-D35F-4E13-B6BB-C469B9F6CAF6}">
      <dgm:prSet/>
      <dgm:spPr/>
      <dgm:t>
        <a:bodyPr/>
        <a:lstStyle/>
        <a:p>
          <a:endParaRPr lang="en-US"/>
        </a:p>
      </dgm:t>
    </dgm:pt>
    <dgm:pt modelId="{E2A533F4-C30A-4C60-BE00-2B82393EC699}" type="pres">
      <dgm:prSet presAssocID="{846F49CD-DED2-49FD-8F62-C5A087CE2AE3}" presName="Name0" presStyleCnt="0">
        <dgm:presLayoutVars>
          <dgm:chMax val="4"/>
          <dgm:resizeHandles val="exact"/>
        </dgm:presLayoutVars>
      </dgm:prSet>
      <dgm:spPr/>
      <dgm:t>
        <a:bodyPr/>
        <a:lstStyle/>
        <a:p>
          <a:endParaRPr lang="en-US"/>
        </a:p>
      </dgm:t>
    </dgm:pt>
    <dgm:pt modelId="{3A7C3BBA-E67B-4B0D-95DE-67AB41CF1EFF}" type="pres">
      <dgm:prSet presAssocID="{846F49CD-DED2-49FD-8F62-C5A087CE2AE3}" presName="ellipse" presStyleLbl="trBgShp" presStyleIdx="0" presStyleCnt="1"/>
      <dgm:spPr/>
    </dgm:pt>
    <dgm:pt modelId="{3849278C-1C3E-4421-A414-4369298AC5BA}" type="pres">
      <dgm:prSet presAssocID="{846F49CD-DED2-49FD-8F62-C5A087CE2AE3}" presName="arrow1" presStyleLbl="fgShp" presStyleIdx="0" presStyleCnt="1"/>
      <dgm:spPr/>
    </dgm:pt>
    <dgm:pt modelId="{F358A4FD-C499-45A8-BDC7-F0A94477562A}" type="pres">
      <dgm:prSet presAssocID="{846F49CD-DED2-49FD-8F62-C5A087CE2AE3}" presName="rectangle" presStyleLbl="revTx" presStyleIdx="0" presStyleCnt="1">
        <dgm:presLayoutVars>
          <dgm:bulletEnabled val="1"/>
        </dgm:presLayoutVars>
      </dgm:prSet>
      <dgm:spPr/>
      <dgm:t>
        <a:bodyPr/>
        <a:lstStyle/>
        <a:p>
          <a:endParaRPr lang="en-US"/>
        </a:p>
      </dgm:t>
    </dgm:pt>
    <dgm:pt modelId="{3BC1E466-448D-4D40-8636-E86DA60AFDBC}" type="pres">
      <dgm:prSet presAssocID="{A880CC7D-E186-4729-9A48-ACE5BB76F74C}" presName="item1" presStyleLbl="node1" presStyleIdx="0" presStyleCnt="3">
        <dgm:presLayoutVars>
          <dgm:bulletEnabled val="1"/>
        </dgm:presLayoutVars>
      </dgm:prSet>
      <dgm:spPr/>
      <dgm:t>
        <a:bodyPr/>
        <a:lstStyle/>
        <a:p>
          <a:endParaRPr lang="en-US"/>
        </a:p>
      </dgm:t>
    </dgm:pt>
    <dgm:pt modelId="{AEE6340A-8E4B-4516-BC14-8507FE4F311E}" type="pres">
      <dgm:prSet presAssocID="{04C5D719-C8BE-4493-B190-DA8F7CD53708}" presName="item2" presStyleLbl="node1" presStyleIdx="1" presStyleCnt="3">
        <dgm:presLayoutVars>
          <dgm:bulletEnabled val="1"/>
        </dgm:presLayoutVars>
      </dgm:prSet>
      <dgm:spPr/>
      <dgm:t>
        <a:bodyPr/>
        <a:lstStyle/>
        <a:p>
          <a:endParaRPr lang="en-US"/>
        </a:p>
      </dgm:t>
    </dgm:pt>
    <dgm:pt modelId="{496CB556-9083-489D-87BC-E06BF61809B4}" type="pres">
      <dgm:prSet presAssocID="{3D08E7BF-96FE-4DB4-8F84-1E281F7A4105}" presName="item3" presStyleLbl="node1" presStyleIdx="2" presStyleCnt="3">
        <dgm:presLayoutVars>
          <dgm:bulletEnabled val="1"/>
        </dgm:presLayoutVars>
      </dgm:prSet>
      <dgm:spPr/>
      <dgm:t>
        <a:bodyPr/>
        <a:lstStyle/>
        <a:p>
          <a:endParaRPr lang="en-US"/>
        </a:p>
      </dgm:t>
    </dgm:pt>
    <dgm:pt modelId="{620A4D6C-72C3-4C19-B7E2-340F998B3E8E}" type="pres">
      <dgm:prSet presAssocID="{846F49CD-DED2-49FD-8F62-C5A087CE2AE3}" presName="funnel" presStyleLbl="trAlignAcc1" presStyleIdx="0" presStyleCnt="1"/>
      <dgm:spPr/>
    </dgm:pt>
  </dgm:ptLst>
  <dgm:cxnLst>
    <dgm:cxn modelId="{4A982A9D-D35F-4E13-B6BB-C469B9F6CAF6}" srcId="{846F49CD-DED2-49FD-8F62-C5A087CE2AE3}" destId="{3D08E7BF-96FE-4DB4-8F84-1E281F7A4105}" srcOrd="3" destOrd="0" parTransId="{EFB58CA8-7272-4914-B38B-73767F475917}" sibTransId="{1F90C311-B198-4A8E-B633-184EFB357C92}"/>
    <dgm:cxn modelId="{283399D7-004C-49C3-B02D-4783A6C3003F}" srcId="{846F49CD-DED2-49FD-8F62-C5A087CE2AE3}" destId="{04C5D719-C8BE-4493-B190-DA8F7CD53708}" srcOrd="2" destOrd="0" parTransId="{045BD7DF-2E7B-44B1-97F7-9822E5A3AAD1}" sibTransId="{747C36DC-AA96-4C33-99CF-F17B928784CE}"/>
    <dgm:cxn modelId="{C7FBC385-3429-4FD2-9AF3-13FB6DCC970A}" type="presOf" srcId="{846F49CD-DED2-49FD-8F62-C5A087CE2AE3}" destId="{E2A533F4-C30A-4C60-BE00-2B82393EC699}" srcOrd="0" destOrd="0" presId="urn:microsoft.com/office/officeart/2005/8/layout/funnel1"/>
    <dgm:cxn modelId="{EF0F0C01-0E31-40D0-A0FF-5AAE7AD4E123}" type="presOf" srcId="{3D08E7BF-96FE-4DB4-8F84-1E281F7A4105}" destId="{F358A4FD-C499-45A8-BDC7-F0A94477562A}" srcOrd="0" destOrd="0" presId="urn:microsoft.com/office/officeart/2005/8/layout/funnel1"/>
    <dgm:cxn modelId="{219FC986-4123-4557-A34C-091D48950735}" srcId="{846F49CD-DED2-49FD-8F62-C5A087CE2AE3}" destId="{A63DB803-8286-4403-9E5F-3DF49D738AB3}" srcOrd="0" destOrd="0" parTransId="{433E4270-60CE-4BA8-A43E-709CCA69429C}" sibTransId="{2A9ECC10-1E0E-4771-862C-80B0FCFD258D}"/>
    <dgm:cxn modelId="{2308545D-3C40-4B10-A611-1F9A9C0E69ED}" type="presOf" srcId="{A880CC7D-E186-4729-9A48-ACE5BB76F74C}" destId="{AEE6340A-8E4B-4516-BC14-8507FE4F311E}" srcOrd="0" destOrd="0" presId="urn:microsoft.com/office/officeart/2005/8/layout/funnel1"/>
    <dgm:cxn modelId="{313EDEBA-993F-4B00-A345-62D72D499CF8}" srcId="{846F49CD-DED2-49FD-8F62-C5A087CE2AE3}" destId="{A880CC7D-E186-4729-9A48-ACE5BB76F74C}" srcOrd="1" destOrd="0" parTransId="{536702FC-FD76-40BA-8BA3-C997C7F7930B}" sibTransId="{BB29667D-231F-481C-B9C4-76F548AD18F9}"/>
    <dgm:cxn modelId="{8771DE1E-C57B-42C4-A0F0-9CCC30626BCB}" type="presOf" srcId="{A63DB803-8286-4403-9E5F-3DF49D738AB3}" destId="{496CB556-9083-489D-87BC-E06BF61809B4}" srcOrd="0" destOrd="0" presId="urn:microsoft.com/office/officeart/2005/8/layout/funnel1"/>
    <dgm:cxn modelId="{3E686EFB-66B7-4631-885F-9BDB65915CC4}" type="presOf" srcId="{04C5D719-C8BE-4493-B190-DA8F7CD53708}" destId="{3BC1E466-448D-4D40-8636-E86DA60AFDBC}" srcOrd="0" destOrd="0" presId="urn:microsoft.com/office/officeart/2005/8/layout/funnel1"/>
    <dgm:cxn modelId="{12A311FE-0BB1-4FB1-B2DA-9AF093C7DE6B}" type="presParOf" srcId="{E2A533F4-C30A-4C60-BE00-2B82393EC699}" destId="{3A7C3BBA-E67B-4B0D-95DE-67AB41CF1EFF}" srcOrd="0" destOrd="0" presId="urn:microsoft.com/office/officeart/2005/8/layout/funnel1"/>
    <dgm:cxn modelId="{39127B89-7E31-4C9E-94C9-0856FC5124DD}" type="presParOf" srcId="{E2A533F4-C30A-4C60-BE00-2B82393EC699}" destId="{3849278C-1C3E-4421-A414-4369298AC5BA}" srcOrd="1" destOrd="0" presId="urn:microsoft.com/office/officeart/2005/8/layout/funnel1"/>
    <dgm:cxn modelId="{8E38BD3D-7190-4787-8A97-B7F84DABE30B}" type="presParOf" srcId="{E2A533F4-C30A-4C60-BE00-2B82393EC699}" destId="{F358A4FD-C499-45A8-BDC7-F0A94477562A}" srcOrd="2" destOrd="0" presId="urn:microsoft.com/office/officeart/2005/8/layout/funnel1"/>
    <dgm:cxn modelId="{E84A2BFA-13C5-4E30-8F90-100D8F6199BD}" type="presParOf" srcId="{E2A533F4-C30A-4C60-BE00-2B82393EC699}" destId="{3BC1E466-448D-4D40-8636-E86DA60AFDBC}" srcOrd="3" destOrd="0" presId="urn:microsoft.com/office/officeart/2005/8/layout/funnel1"/>
    <dgm:cxn modelId="{26BB109B-8D16-4FD2-937A-6A778F86C5F7}" type="presParOf" srcId="{E2A533F4-C30A-4C60-BE00-2B82393EC699}" destId="{AEE6340A-8E4B-4516-BC14-8507FE4F311E}" srcOrd="4" destOrd="0" presId="urn:microsoft.com/office/officeart/2005/8/layout/funnel1"/>
    <dgm:cxn modelId="{E70FA73E-F24F-427E-B4FB-CD2862488C02}" type="presParOf" srcId="{E2A533F4-C30A-4C60-BE00-2B82393EC699}" destId="{496CB556-9083-489D-87BC-E06BF61809B4}" srcOrd="5" destOrd="0" presId="urn:microsoft.com/office/officeart/2005/8/layout/funnel1"/>
    <dgm:cxn modelId="{64F14BAA-AAAE-4EE7-BDB0-C8A5D3ED417E}" type="presParOf" srcId="{E2A533F4-C30A-4C60-BE00-2B82393EC699}" destId="{620A4D6C-72C3-4C19-B7E2-340F998B3E8E}"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48391-E098-4435-9D03-94FB18035A69}">
      <dsp:nvSpPr>
        <dsp:cNvPr id="0" name=""/>
        <dsp:cNvSpPr/>
      </dsp:nvSpPr>
      <dsp:spPr>
        <a:xfrm>
          <a:off x="0" y="0"/>
          <a:ext cx="6999513" cy="103480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Why build a tobacco cessation behavioral health program?</a:t>
          </a:r>
          <a:endParaRPr lang="en-US" sz="3000" kern="1200" dirty="0"/>
        </a:p>
      </dsp:txBody>
      <dsp:txXfrm>
        <a:off x="1503382" y="0"/>
        <a:ext cx="5496130" cy="1034801"/>
      </dsp:txXfrm>
    </dsp:sp>
    <dsp:sp modelId="{D1EAE571-A6B5-420F-8FC8-52C73DE9C177}">
      <dsp:nvSpPr>
        <dsp:cNvPr id="0" name=""/>
        <dsp:cNvSpPr/>
      </dsp:nvSpPr>
      <dsp:spPr>
        <a:xfrm>
          <a:off x="103480" y="103480"/>
          <a:ext cx="1399902" cy="8278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0" b="-1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3AEAF-3A2D-49F1-86AD-75DE7AFC0D8C}">
      <dsp:nvSpPr>
        <dsp:cNvPr id="0" name=""/>
        <dsp:cNvSpPr/>
      </dsp:nvSpPr>
      <dsp:spPr>
        <a:xfrm>
          <a:off x="0" y="1138281"/>
          <a:ext cx="6999513" cy="1034801"/>
        </a:xfrm>
        <a:prstGeom prst="roundRect">
          <a:avLst>
            <a:gd name="adj" fmla="val 10000"/>
          </a:avLst>
        </a:prstGeom>
        <a:solidFill>
          <a:schemeClr val="accent5">
            <a:hueOff val="-964861"/>
            <a:satOff val="-6284"/>
            <a:lumOff val="75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What are the features of the program?</a:t>
          </a:r>
          <a:endParaRPr lang="en-US" sz="3000" kern="1200" dirty="0"/>
        </a:p>
      </dsp:txBody>
      <dsp:txXfrm>
        <a:off x="1503382" y="1138281"/>
        <a:ext cx="5496130" cy="1034801"/>
      </dsp:txXfrm>
    </dsp:sp>
    <dsp:sp modelId="{49298AA9-EBEC-4C93-AD1E-22E3EFCA54EB}">
      <dsp:nvSpPr>
        <dsp:cNvPr id="0" name=""/>
        <dsp:cNvSpPr/>
      </dsp:nvSpPr>
      <dsp:spPr>
        <a:xfrm>
          <a:off x="103480" y="1241762"/>
          <a:ext cx="1399902" cy="827841"/>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50C88E-FE11-49E6-B50C-1ED7FC5A9907}">
      <dsp:nvSpPr>
        <dsp:cNvPr id="0" name=""/>
        <dsp:cNvSpPr/>
      </dsp:nvSpPr>
      <dsp:spPr>
        <a:xfrm>
          <a:off x="0" y="2276563"/>
          <a:ext cx="6999513" cy="1034801"/>
        </a:xfrm>
        <a:prstGeom prst="roundRect">
          <a:avLst>
            <a:gd name="adj" fmla="val 10000"/>
          </a:avLst>
        </a:prstGeom>
        <a:solidFill>
          <a:schemeClr val="accent5">
            <a:hueOff val="-1929722"/>
            <a:satOff val="-12569"/>
            <a:lumOff val="1516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How were Coaches trained?</a:t>
          </a:r>
          <a:endParaRPr lang="en-US" sz="3000" kern="1200" dirty="0"/>
        </a:p>
      </dsp:txBody>
      <dsp:txXfrm>
        <a:off x="1503382" y="2276563"/>
        <a:ext cx="5496130" cy="1034801"/>
      </dsp:txXfrm>
    </dsp:sp>
    <dsp:sp modelId="{1AFCE6F8-A1BB-4B45-96F6-BB80B33F9519}">
      <dsp:nvSpPr>
        <dsp:cNvPr id="0" name=""/>
        <dsp:cNvSpPr/>
      </dsp:nvSpPr>
      <dsp:spPr>
        <a:xfrm>
          <a:off x="103480" y="2380043"/>
          <a:ext cx="1399902" cy="827841"/>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000" b="-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4DAB10-9B64-4215-AEB0-11A96586F0BC}">
      <dsp:nvSpPr>
        <dsp:cNvPr id="0" name=""/>
        <dsp:cNvSpPr/>
      </dsp:nvSpPr>
      <dsp:spPr>
        <a:xfrm>
          <a:off x="0" y="3414845"/>
          <a:ext cx="6999513" cy="1034801"/>
        </a:xfrm>
        <a:prstGeom prst="roundRect">
          <a:avLst>
            <a:gd name="adj" fmla="val 10000"/>
          </a:avLst>
        </a:prstGeom>
        <a:solidFill>
          <a:schemeClr val="accent5">
            <a:hueOff val="-2894583"/>
            <a:satOff val="-18853"/>
            <a:lumOff val="2274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What were the outcomes of the pilot?</a:t>
          </a:r>
          <a:endParaRPr lang="en-US" sz="3000" kern="1200" dirty="0"/>
        </a:p>
      </dsp:txBody>
      <dsp:txXfrm>
        <a:off x="1503382" y="3414845"/>
        <a:ext cx="5496130" cy="1034801"/>
      </dsp:txXfrm>
    </dsp:sp>
    <dsp:sp modelId="{D0177FAC-BA67-4145-AC2A-07B39A9B80BE}">
      <dsp:nvSpPr>
        <dsp:cNvPr id="0" name=""/>
        <dsp:cNvSpPr/>
      </dsp:nvSpPr>
      <dsp:spPr>
        <a:xfrm>
          <a:off x="103480" y="3518325"/>
          <a:ext cx="1399902" cy="827841"/>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4000" b="-34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C3BBA-E67B-4B0D-95DE-67AB41CF1EFF}">
      <dsp:nvSpPr>
        <dsp:cNvPr id="0" name=""/>
        <dsp:cNvSpPr/>
      </dsp:nvSpPr>
      <dsp:spPr>
        <a:xfrm>
          <a:off x="1665446" y="196056"/>
          <a:ext cx="3890962" cy="135128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49278C-1C3E-4421-A414-4369298AC5BA}">
      <dsp:nvSpPr>
        <dsp:cNvPr id="0" name=""/>
        <dsp:cNvSpPr/>
      </dsp:nvSpPr>
      <dsp:spPr>
        <a:xfrm>
          <a:off x="3239928" y="3504882"/>
          <a:ext cx="754062" cy="482600"/>
        </a:xfrm>
        <a:prstGeom prst="downArrow">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dsp:style>
    </dsp:sp>
    <dsp:sp modelId="{F358A4FD-C499-45A8-BDC7-F0A94477562A}">
      <dsp:nvSpPr>
        <dsp:cNvPr id="0" name=""/>
        <dsp:cNvSpPr/>
      </dsp:nvSpPr>
      <dsp:spPr>
        <a:xfrm>
          <a:off x="1807210" y="3890962"/>
          <a:ext cx="3619500" cy="9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Intervention</a:t>
          </a:r>
          <a:endParaRPr lang="en-US" sz="3300" kern="1200" dirty="0"/>
        </a:p>
      </dsp:txBody>
      <dsp:txXfrm>
        <a:off x="1807210" y="3890962"/>
        <a:ext cx="3619500" cy="904875"/>
      </dsp:txXfrm>
    </dsp:sp>
    <dsp:sp modelId="{80042732-B91F-4983-81D2-7B9F8594F788}">
      <dsp:nvSpPr>
        <dsp:cNvPr id="0" name=""/>
        <dsp:cNvSpPr/>
      </dsp:nvSpPr>
      <dsp:spPr>
        <a:xfrm>
          <a:off x="3080067" y="1651698"/>
          <a:ext cx="1357312" cy="1357312"/>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Process</a:t>
          </a:r>
          <a:endParaRPr lang="en-US" sz="1100" b="1" kern="1200" dirty="0">
            <a:solidFill>
              <a:schemeClr val="tx1">
                <a:lumMod val="50000"/>
              </a:schemeClr>
            </a:solidFill>
          </a:endParaRPr>
        </a:p>
      </dsp:txBody>
      <dsp:txXfrm>
        <a:off x="3278841" y="1850472"/>
        <a:ext cx="959764" cy="959764"/>
      </dsp:txXfrm>
    </dsp:sp>
    <dsp:sp modelId="{94B4B5BA-3FE4-4ADF-9698-117D6AACF8FD}">
      <dsp:nvSpPr>
        <dsp:cNvPr id="0" name=""/>
        <dsp:cNvSpPr/>
      </dsp:nvSpPr>
      <dsp:spPr>
        <a:xfrm>
          <a:off x="2027559" y="267657"/>
          <a:ext cx="1357312" cy="1357312"/>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Content</a:t>
          </a:r>
          <a:endParaRPr lang="en-US" sz="1200" b="1" kern="1200" dirty="0">
            <a:solidFill>
              <a:schemeClr val="tx1">
                <a:lumMod val="50000"/>
              </a:schemeClr>
            </a:solidFill>
          </a:endParaRPr>
        </a:p>
      </dsp:txBody>
      <dsp:txXfrm>
        <a:off x="2226333" y="466431"/>
        <a:ext cx="959764" cy="959764"/>
      </dsp:txXfrm>
    </dsp:sp>
    <dsp:sp modelId="{620A4D6C-72C3-4C19-B7E2-340F998B3E8E}">
      <dsp:nvSpPr>
        <dsp:cNvPr id="0" name=""/>
        <dsp:cNvSpPr/>
      </dsp:nvSpPr>
      <dsp:spPr>
        <a:xfrm>
          <a:off x="1556384" y="243529"/>
          <a:ext cx="4222750" cy="337820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C3BBA-E67B-4B0D-95DE-67AB41CF1EFF}">
      <dsp:nvSpPr>
        <dsp:cNvPr id="0" name=""/>
        <dsp:cNvSpPr/>
      </dsp:nvSpPr>
      <dsp:spPr>
        <a:xfrm>
          <a:off x="1665446" y="196056"/>
          <a:ext cx="3890962" cy="135128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49278C-1C3E-4421-A414-4369298AC5BA}">
      <dsp:nvSpPr>
        <dsp:cNvPr id="0" name=""/>
        <dsp:cNvSpPr/>
      </dsp:nvSpPr>
      <dsp:spPr>
        <a:xfrm>
          <a:off x="3239928" y="3504882"/>
          <a:ext cx="754062" cy="482600"/>
        </a:xfrm>
        <a:prstGeom prst="downArrow">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dsp:style>
    </dsp:sp>
    <dsp:sp modelId="{F358A4FD-C499-45A8-BDC7-F0A94477562A}">
      <dsp:nvSpPr>
        <dsp:cNvPr id="0" name=""/>
        <dsp:cNvSpPr/>
      </dsp:nvSpPr>
      <dsp:spPr>
        <a:xfrm>
          <a:off x="1807210" y="3890962"/>
          <a:ext cx="3619500" cy="904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Intervention</a:t>
          </a:r>
          <a:endParaRPr lang="en-US" sz="3300" kern="1200" dirty="0"/>
        </a:p>
      </dsp:txBody>
      <dsp:txXfrm>
        <a:off x="1807210" y="3890962"/>
        <a:ext cx="3619500" cy="904875"/>
      </dsp:txXfrm>
    </dsp:sp>
    <dsp:sp modelId="{3BC1E466-448D-4D40-8636-E86DA60AFDBC}">
      <dsp:nvSpPr>
        <dsp:cNvPr id="0" name=""/>
        <dsp:cNvSpPr/>
      </dsp:nvSpPr>
      <dsp:spPr>
        <a:xfrm>
          <a:off x="3080067" y="1651698"/>
          <a:ext cx="1357312" cy="1357312"/>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Process</a:t>
          </a:r>
          <a:endParaRPr lang="en-US" sz="1100" b="1" kern="1200" dirty="0">
            <a:solidFill>
              <a:schemeClr val="tx1">
                <a:lumMod val="50000"/>
              </a:schemeClr>
            </a:solidFill>
          </a:endParaRPr>
        </a:p>
      </dsp:txBody>
      <dsp:txXfrm>
        <a:off x="3278841" y="1850472"/>
        <a:ext cx="959764" cy="959764"/>
      </dsp:txXfrm>
    </dsp:sp>
    <dsp:sp modelId="{AEE6340A-8E4B-4516-BC14-8507FE4F311E}">
      <dsp:nvSpPr>
        <dsp:cNvPr id="0" name=""/>
        <dsp:cNvSpPr/>
      </dsp:nvSpPr>
      <dsp:spPr>
        <a:xfrm>
          <a:off x="2108835" y="633412"/>
          <a:ext cx="1357312" cy="1357312"/>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lumMod val="50000"/>
                </a:schemeClr>
              </a:solidFill>
            </a:rPr>
            <a:t>Perception</a:t>
          </a:r>
          <a:endParaRPr lang="en-US" sz="1400" b="1" kern="1200" dirty="0">
            <a:solidFill>
              <a:schemeClr val="tx1">
                <a:lumMod val="50000"/>
              </a:schemeClr>
            </a:solidFill>
          </a:endParaRPr>
        </a:p>
      </dsp:txBody>
      <dsp:txXfrm>
        <a:off x="2307609" y="832186"/>
        <a:ext cx="959764" cy="959764"/>
      </dsp:txXfrm>
    </dsp:sp>
    <dsp:sp modelId="{496CB556-9083-489D-87BC-E06BF61809B4}">
      <dsp:nvSpPr>
        <dsp:cNvPr id="0" name=""/>
        <dsp:cNvSpPr/>
      </dsp:nvSpPr>
      <dsp:spPr>
        <a:xfrm>
          <a:off x="3496310" y="305244"/>
          <a:ext cx="1357312" cy="1357312"/>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Content</a:t>
          </a:r>
          <a:endParaRPr lang="en-US" sz="1200" b="1" kern="1200" dirty="0">
            <a:solidFill>
              <a:schemeClr val="tx1">
                <a:lumMod val="50000"/>
              </a:schemeClr>
            </a:solidFill>
          </a:endParaRPr>
        </a:p>
      </dsp:txBody>
      <dsp:txXfrm>
        <a:off x="3695084" y="504018"/>
        <a:ext cx="959764" cy="959764"/>
      </dsp:txXfrm>
    </dsp:sp>
    <dsp:sp modelId="{620A4D6C-72C3-4C19-B7E2-340F998B3E8E}">
      <dsp:nvSpPr>
        <dsp:cNvPr id="0" name=""/>
        <dsp:cNvSpPr/>
      </dsp:nvSpPr>
      <dsp:spPr>
        <a:xfrm>
          <a:off x="1505585" y="30162"/>
          <a:ext cx="4222750" cy="337820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324F5-5F6B-4F4E-A5A0-3E3332C10889}">
      <dsp:nvSpPr>
        <dsp:cNvPr id="0" name=""/>
        <dsp:cNvSpPr/>
      </dsp:nvSpPr>
      <dsp:spPr>
        <a:xfrm>
          <a:off x="5729" y="473248"/>
          <a:ext cx="2196063" cy="878425"/>
        </a:xfrm>
        <a:prstGeom prst="chevron">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t>Q4 2015 Q2 2016</a:t>
          </a:r>
          <a:endParaRPr lang="en-US" sz="2400" kern="1200" dirty="0"/>
        </a:p>
      </dsp:txBody>
      <dsp:txXfrm>
        <a:off x="444942" y="473248"/>
        <a:ext cx="1317638" cy="878425"/>
      </dsp:txXfrm>
    </dsp:sp>
    <dsp:sp modelId="{EB46C5A7-28FC-46FE-ABF8-34B578798F3F}">
      <dsp:nvSpPr>
        <dsp:cNvPr id="0" name=""/>
        <dsp:cNvSpPr/>
      </dsp:nvSpPr>
      <dsp:spPr>
        <a:xfrm>
          <a:off x="5729" y="1461476"/>
          <a:ext cx="1756850" cy="5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Research and Develop Pilot</a:t>
          </a:r>
          <a:endParaRPr lang="en-US" sz="1800" kern="1200" dirty="0"/>
        </a:p>
      </dsp:txBody>
      <dsp:txXfrm>
        <a:off x="5729" y="1461476"/>
        <a:ext cx="1756850" cy="516375"/>
      </dsp:txXfrm>
    </dsp:sp>
    <dsp:sp modelId="{EE633916-B659-491C-8CEF-7522570342EF}">
      <dsp:nvSpPr>
        <dsp:cNvPr id="0" name=""/>
        <dsp:cNvSpPr/>
      </dsp:nvSpPr>
      <dsp:spPr>
        <a:xfrm>
          <a:off x="1985793" y="473248"/>
          <a:ext cx="2196063" cy="878425"/>
        </a:xfrm>
        <a:prstGeom prst="chevron">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t>Q3/Q4 2016</a:t>
          </a:r>
          <a:endParaRPr lang="en-US" sz="2400" kern="1200" dirty="0"/>
        </a:p>
      </dsp:txBody>
      <dsp:txXfrm>
        <a:off x="2425006" y="473248"/>
        <a:ext cx="1317638" cy="878425"/>
      </dsp:txXfrm>
    </dsp:sp>
    <dsp:sp modelId="{73092DA9-5B52-4C20-AD06-C470BAA434C6}">
      <dsp:nvSpPr>
        <dsp:cNvPr id="0" name=""/>
        <dsp:cNvSpPr/>
      </dsp:nvSpPr>
      <dsp:spPr>
        <a:xfrm>
          <a:off x="1985793" y="1461476"/>
          <a:ext cx="1756850" cy="5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Launch Pilot  </a:t>
          </a: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1985793" y="1461476"/>
        <a:ext cx="1756850" cy="516375"/>
      </dsp:txXfrm>
    </dsp:sp>
    <dsp:sp modelId="{9A065086-A22F-4CFD-944A-278C4C7A4B19}">
      <dsp:nvSpPr>
        <dsp:cNvPr id="0" name=""/>
        <dsp:cNvSpPr/>
      </dsp:nvSpPr>
      <dsp:spPr>
        <a:xfrm>
          <a:off x="3965856" y="473248"/>
          <a:ext cx="2196063" cy="878425"/>
        </a:xfrm>
        <a:prstGeom prst="chevron">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t>Q4 2016 Q1 2017</a:t>
          </a:r>
          <a:endParaRPr lang="en-US" sz="2400" kern="1200" dirty="0"/>
        </a:p>
      </dsp:txBody>
      <dsp:txXfrm>
        <a:off x="4405069" y="473248"/>
        <a:ext cx="1317638" cy="878425"/>
      </dsp:txXfrm>
    </dsp:sp>
    <dsp:sp modelId="{1E229AFE-E280-482E-B40F-C1A32BF11024}">
      <dsp:nvSpPr>
        <dsp:cNvPr id="0" name=""/>
        <dsp:cNvSpPr/>
      </dsp:nvSpPr>
      <dsp:spPr>
        <a:xfrm>
          <a:off x="3965856" y="1461476"/>
          <a:ext cx="1756850" cy="5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Evaluate</a:t>
          </a:r>
          <a:endParaRPr lang="en-US" sz="1800" kern="1200" dirty="0"/>
        </a:p>
      </dsp:txBody>
      <dsp:txXfrm>
        <a:off x="3965856" y="1461476"/>
        <a:ext cx="1756850" cy="516375"/>
      </dsp:txXfrm>
    </dsp:sp>
    <dsp:sp modelId="{8E948B39-D764-4D91-906B-9642A69E7A4C}">
      <dsp:nvSpPr>
        <dsp:cNvPr id="0" name=""/>
        <dsp:cNvSpPr/>
      </dsp:nvSpPr>
      <dsp:spPr>
        <a:xfrm>
          <a:off x="5945920" y="473248"/>
          <a:ext cx="2196063" cy="878425"/>
        </a:xfrm>
        <a:prstGeom prst="chevron">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t>Q1/Q2 2017</a:t>
          </a:r>
          <a:endParaRPr lang="en-US" sz="2400" kern="1200" dirty="0"/>
        </a:p>
      </dsp:txBody>
      <dsp:txXfrm>
        <a:off x="6385133" y="473248"/>
        <a:ext cx="1317638" cy="878425"/>
      </dsp:txXfrm>
    </dsp:sp>
    <dsp:sp modelId="{71BFBEEE-6D53-4C8F-989B-D31732CC795F}">
      <dsp:nvSpPr>
        <dsp:cNvPr id="0" name=""/>
        <dsp:cNvSpPr/>
      </dsp:nvSpPr>
      <dsp:spPr>
        <a:xfrm>
          <a:off x="5945920" y="1461476"/>
          <a:ext cx="1756850" cy="5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Bring to Market</a:t>
          </a:r>
          <a:endParaRPr lang="en-US" sz="1800" kern="1200" dirty="0"/>
        </a:p>
      </dsp:txBody>
      <dsp:txXfrm>
        <a:off x="5945920" y="1461476"/>
        <a:ext cx="1756850" cy="5163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DF896-1B76-415D-9BA0-90F468E45FA9}">
      <dsp:nvSpPr>
        <dsp:cNvPr id="0" name=""/>
        <dsp:cNvSpPr/>
      </dsp:nvSpPr>
      <dsp:spPr>
        <a:xfrm>
          <a:off x="1331297" y="21763"/>
          <a:ext cx="3144440" cy="18866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kern="1200" dirty="0" smtClean="0"/>
            <a:t>Rationale</a:t>
          </a:r>
          <a:endParaRPr lang="en-US" sz="4300" kern="1200" dirty="0"/>
        </a:p>
      </dsp:txBody>
      <dsp:txXfrm>
        <a:off x="1331297" y="21763"/>
        <a:ext cx="3144440" cy="1886664"/>
      </dsp:txXfrm>
    </dsp:sp>
    <dsp:sp modelId="{2519D3AF-CFA2-4935-8A68-862E6F4A92C2}">
      <dsp:nvSpPr>
        <dsp:cNvPr id="0" name=""/>
        <dsp:cNvSpPr/>
      </dsp:nvSpPr>
      <dsp:spPr>
        <a:xfrm>
          <a:off x="4790182" y="1425"/>
          <a:ext cx="3144440" cy="1886664"/>
        </a:xfrm>
        <a:prstGeom prst="rect">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kern="1200" dirty="0" smtClean="0"/>
            <a:t>Logistics</a:t>
          </a:r>
          <a:endParaRPr lang="en-US" sz="4300" kern="1200" dirty="0"/>
        </a:p>
      </dsp:txBody>
      <dsp:txXfrm>
        <a:off x="4790182" y="1425"/>
        <a:ext cx="3144440" cy="1886664"/>
      </dsp:txXfrm>
    </dsp:sp>
    <dsp:sp modelId="{B23B43E6-6CE4-4B34-9C3C-AE69E9322AB6}">
      <dsp:nvSpPr>
        <dsp:cNvPr id="0" name=""/>
        <dsp:cNvSpPr/>
      </dsp:nvSpPr>
      <dsp:spPr>
        <a:xfrm>
          <a:off x="1351264" y="2203959"/>
          <a:ext cx="3144440" cy="1886664"/>
        </a:xfrm>
        <a:prstGeom prst="rect">
          <a:avLst/>
        </a:prstGeom>
        <a:solidFill>
          <a:schemeClr val="accent5"/>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kern="1200" dirty="0" smtClean="0"/>
            <a:t>Skill Building</a:t>
          </a:r>
          <a:endParaRPr lang="en-US" sz="4300" kern="1200" dirty="0"/>
        </a:p>
      </dsp:txBody>
      <dsp:txXfrm>
        <a:off x="1351264" y="2203959"/>
        <a:ext cx="3144440" cy="1886664"/>
      </dsp:txXfrm>
    </dsp:sp>
    <dsp:sp modelId="{33A20FC2-A9F2-418C-B055-B4A56E8C397E}">
      <dsp:nvSpPr>
        <dsp:cNvPr id="0" name=""/>
        <dsp:cNvSpPr/>
      </dsp:nvSpPr>
      <dsp:spPr>
        <a:xfrm>
          <a:off x="4790182" y="2202534"/>
          <a:ext cx="3144440" cy="1886664"/>
        </a:xfrm>
        <a:prstGeom prst="rect">
          <a:avLst/>
        </a:prstGeom>
        <a:solidFill>
          <a:schemeClr val="accent1">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kern="1200" dirty="0" smtClean="0"/>
            <a:t>Confidence</a:t>
          </a:r>
          <a:endParaRPr lang="en-US" sz="4300" kern="1200" dirty="0"/>
        </a:p>
      </dsp:txBody>
      <dsp:txXfrm>
        <a:off x="4790182" y="2202534"/>
        <a:ext cx="3144440" cy="18866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222B0-9453-4DB6-9F0F-606B4A5AC7B3}">
      <dsp:nvSpPr>
        <dsp:cNvPr id="0" name=""/>
        <dsp:cNvSpPr/>
      </dsp:nvSpPr>
      <dsp:spPr>
        <a:xfrm>
          <a:off x="1151" y="1752299"/>
          <a:ext cx="1446715" cy="648000"/>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lvl="0" algn="l" defTabSz="666750">
            <a:lnSpc>
              <a:spcPct val="90000"/>
            </a:lnSpc>
            <a:spcBef>
              <a:spcPct val="0"/>
            </a:spcBef>
            <a:spcAft>
              <a:spcPct val="35000"/>
            </a:spcAft>
          </a:pPr>
          <a:r>
            <a:rPr lang="en-US" sz="1500" b="1" kern="1200" dirty="0" smtClean="0"/>
            <a:t>Discussion</a:t>
          </a:r>
          <a:endParaRPr lang="en-US" sz="1500" b="1" kern="1200" dirty="0"/>
        </a:p>
      </dsp:txBody>
      <dsp:txXfrm>
        <a:off x="1151" y="1752299"/>
        <a:ext cx="1446715" cy="432000"/>
      </dsp:txXfrm>
    </dsp:sp>
    <dsp:sp modelId="{EAA76531-3647-429F-BADB-053EB076C811}">
      <dsp:nvSpPr>
        <dsp:cNvPr id="0" name=""/>
        <dsp:cNvSpPr/>
      </dsp:nvSpPr>
      <dsp:spPr>
        <a:xfrm>
          <a:off x="297466" y="2184299"/>
          <a:ext cx="1446715" cy="864000"/>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smtClean="0"/>
            <a:t>Knowledge</a:t>
          </a:r>
          <a:endParaRPr lang="en-US" sz="1500" b="1" kern="1200" dirty="0"/>
        </a:p>
      </dsp:txBody>
      <dsp:txXfrm>
        <a:off x="322772" y="2209605"/>
        <a:ext cx="1396103" cy="813388"/>
      </dsp:txXfrm>
    </dsp:sp>
    <dsp:sp modelId="{EF6F09F4-CED6-4C51-B484-C70A8FA7E472}">
      <dsp:nvSpPr>
        <dsp:cNvPr id="0" name=""/>
        <dsp:cNvSpPr/>
      </dsp:nvSpPr>
      <dsp:spPr>
        <a:xfrm>
          <a:off x="1667183" y="1788204"/>
          <a:ext cx="464951" cy="36019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1667183" y="1860242"/>
        <a:ext cx="356894" cy="216114"/>
      </dsp:txXfrm>
    </dsp:sp>
    <dsp:sp modelId="{E9C8193D-CDF4-447B-A0D2-6224F88168A4}">
      <dsp:nvSpPr>
        <dsp:cNvPr id="0" name=""/>
        <dsp:cNvSpPr/>
      </dsp:nvSpPr>
      <dsp:spPr>
        <a:xfrm>
          <a:off x="2325133" y="1752299"/>
          <a:ext cx="1446715" cy="648000"/>
        </a:xfrm>
        <a:prstGeom prst="roundRect">
          <a:avLst>
            <a:gd name="adj" fmla="val 10000"/>
          </a:avLst>
        </a:prstGeom>
        <a:solidFill>
          <a:schemeClr val="accent5">
            <a:hueOff val="-964861"/>
            <a:satOff val="-6284"/>
            <a:lumOff val="75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lvl="0" algn="l" defTabSz="666750">
            <a:lnSpc>
              <a:spcPct val="90000"/>
            </a:lnSpc>
            <a:spcBef>
              <a:spcPct val="0"/>
            </a:spcBef>
            <a:spcAft>
              <a:spcPct val="35000"/>
            </a:spcAft>
          </a:pPr>
          <a:r>
            <a:rPr lang="en-US" sz="1500" b="1" kern="1200" dirty="0" smtClean="0"/>
            <a:t>Call samples</a:t>
          </a:r>
          <a:endParaRPr lang="en-US" sz="1500" b="1" kern="1200" dirty="0"/>
        </a:p>
      </dsp:txBody>
      <dsp:txXfrm>
        <a:off x="2325133" y="1752299"/>
        <a:ext cx="1446715" cy="432000"/>
      </dsp:txXfrm>
    </dsp:sp>
    <dsp:sp modelId="{3E455962-0343-4ACE-80B6-A3C467917ACF}">
      <dsp:nvSpPr>
        <dsp:cNvPr id="0" name=""/>
        <dsp:cNvSpPr/>
      </dsp:nvSpPr>
      <dsp:spPr>
        <a:xfrm>
          <a:off x="2621448" y="2184299"/>
          <a:ext cx="1446715" cy="864000"/>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964861"/>
              <a:satOff val="-6284"/>
              <a:lumOff val="75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smtClean="0"/>
            <a:t>Modeling</a:t>
          </a:r>
          <a:endParaRPr lang="en-US" sz="1500" b="1" kern="1200" dirty="0"/>
        </a:p>
      </dsp:txBody>
      <dsp:txXfrm>
        <a:off x="2646754" y="2209605"/>
        <a:ext cx="1396103" cy="813388"/>
      </dsp:txXfrm>
    </dsp:sp>
    <dsp:sp modelId="{4E555FAD-C859-4BFC-B7A0-FAA79C25725C}">
      <dsp:nvSpPr>
        <dsp:cNvPr id="0" name=""/>
        <dsp:cNvSpPr/>
      </dsp:nvSpPr>
      <dsp:spPr>
        <a:xfrm>
          <a:off x="3991165" y="1788204"/>
          <a:ext cx="464951" cy="360190"/>
        </a:xfrm>
        <a:prstGeom prst="rightArrow">
          <a:avLst>
            <a:gd name="adj1" fmla="val 60000"/>
            <a:gd name="adj2" fmla="val 50000"/>
          </a:avLst>
        </a:prstGeom>
        <a:solidFill>
          <a:schemeClr val="accent5">
            <a:hueOff val="-1447292"/>
            <a:satOff val="-9427"/>
            <a:lumOff val="1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3991165" y="1860242"/>
        <a:ext cx="356894" cy="216114"/>
      </dsp:txXfrm>
    </dsp:sp>
    <dsp:sp modelId="{25EDEB9E-AF8A-483F-81F5-DE8E90501A1B}">
      <dsp:nvSpPr>
        <dsp:cNvPr id="0" name=""/>
        <dsp:cNvSpPr/>
      </dsp:nvSpPr>
      <dsp:spPr>
        <a:xfrm>
          <a:off x="4649116" y="1752299"/>
          <a:ext cx="1446715" cy="648000"/>
        </a:xfrm>
        <a:prstGeom prst="roundRect">
          <a:avLst>
            <a:gd name="adj" fmla="val 10000"/>
          </a:avLst>
        </a:prstGeom>
        <a:solidFill>
          <a:schemeClr val="accent5">
            <a:hueOff val="-1929722"/>
            <a:satOff val="-12569"/>
            <a:lumOff val="1516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lvl="0" algn="l" defTabSz="666750">
            <a:lnSpc>
              <a:spcPct val="90000"/>
            </a:lnSpc>
            <a:spcBef>
              <a:spcPct val="0"/>
            </a:spcBef>
            <a:spcAft>
              <a:spcPct val="35000"/>
            </a:spcAft>
          </a:pPr>
          <a:r>
            <a:rPr lang="en-US" sz="1500" b="1" kern="1200" dirty="0" smtClean="0"/>
            <a:t>Case studies</a:t>
          </a:r>
          <a:endParaRPr lang="en-US" sz="1500" b="1" kern="1200" dirty="0"/>
        </a:p>
      </dsp:txBody>
      <dsp:txXfrm>
        <a:off x="4649116" y="1752299"/>
        <a:ext cx="1446715" cy="432000"/>
      </dsp:txXfrm>
    </dsp:sp>
    <dsp:sp modelId="{22F54BBF-F7A5-47AC-BD5F-D3ABA2C698DE}">
      <dsp:nvSpPr>
        <dsp:cNvPr id="0" name=""/>
        <dsp:cNvSpPr/>
      </dsp:nvSpPr>
      <dsp:spPr>
        <a:xfrm>
          <a:off x="4945431" y="2184299"/>
          <a:ext cx="1446715" cy="864000"/>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1929722"/>
              <a:satOff val="-12569"/>
              <a:lumOff val="151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smtClean="0"/>
            <a:t>Critical thinking</a:t>
          </a:r>
          <a:endParaRPr lang="en-US" sz="1500" b="1" kern="1200" dirty="0"/>
        </a:p>
      </dsp:txBody>
      <dsp:txXfrm>
        <a:off x="4970737" y="2209605"/>
        <a:ext cx="1396103" cy="813388"/>
      </dsp:txXfrm>
    </dsp:sp>
    <dsp:sp modelId="{1F713581-1AAF-4F09-B346-819A631D458D}">
      <dsp:nvSpPr>
        <dsp:cNvPr id="0" name=""/>
        <dsp:cNvSpPr/>
      </dsp:nvSpPr>
      <dsp:spPr>
        <a:xfrm>
          <a:off x="6315147" y="1788204"/>
          <a:ext cx="464951" cy="360190"/>
        </a:xfrm>
        <a:prstGeom prst="rightArrow">
          <a:avLst>
            <a:gd name="adj1" fmla="val 60000"/>
            <a:gd name="adj2" fmla="val 50000"/>
          </a:avLst>
        </a:prstGeom>
        <a:solidFill>
          <a:schemeClr val="accent5">
            <a:hueOff val="-2894583"/>
            <a:satOff val="-18853"/>
            <a:lumOff val="227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6315147" y="1860242"/>
        <a:ext cx="356894" cy="216114"/>
      </dsp:txXfrm>
    </dsp:sp>
    <dsp:sp modelId="{66F49105-57A3-4185-A791-DC807F7CC012}">
      <dsp:nvSpPr>
        <dsp:cNvPr id="0" name=""/>
        <dsp:cNvSpPr/>
      </dsp:nvSpPr>
      <dsp:spPr>
        <a:xfrm>
          <a:off x="6973098" y="1752299"/>
          <a:ext cx="1446715" cy="648000"/>
        </a:xfrm>
        <a:prstGeom prst="roundRect">
          <a:avLst>
            <a:gd name="adj" fmla="val 10000"/>
          </a:avLst>
        </a:prstGeom>
        <a:solidFill>
          <a:schemeClr val="accent5">
            <a:hueOff val="-2894583"/>
            <a:satOff val="-18853"/>
            <a:lumOff val="2274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lvl="0" algn="l" defTabSz="666750">
            <a:lnSpc>
              <a:spcPct val="90000"/>
            </a:lnSpc>
            <a:spcBef>
              <a:spcPct val="0"/>
            </a:spcBef>
            <a:spcAft>
              <a:spcPct val="35000"/>
            </a:spcAft>
          </a:pPr>
          <a:r>
            <a:rPr lang="en-US" sz="1500" b="1" kern="1200" dirty="0" smtClean="0"/>
            <a:t>Role pay</a:t>
          </a:r>
          <a:endParaRPr lang="en-US" sz="1500" b="1" kern="1200" dirty="0"/>
        </a:p>
      </dsp:txBody>
      <dsp:txXfrm>
        <a:off x="6973098" y="1752299"/>
        <a:ext cx="1446715" cy="432000"/>
      </dsp:txXfrm>
    </dsp:sp>
    <dsp:sp modelId="{D1FF402A-DBFE-41A7-B05C-AAB3DBF1DC7E}">
      <dsp:nvSpPr>
        <dsp:cNvPr id="0" name=""/>
        <dsp:cNvSpPr/>
      </dsp:nvSpPr>
      <dsp:spPr>
        <a:xfrm>
          <a:off x="7269413" y="2184299"/>
          <a:ext cx="1446715" cy="864000"/>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2894583"/>
              <a:satOff val="-18853"/>
              <a:lumOff val="227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smtClean="0"/>
            <a:t>Practic</a:t>
          </a:r>
          <a:r>
            <a:rPr lang="en-US" sz="1500" kern="1200" dirty="0" smtClean="0"/>
            <a:t>e</a:t>
          </a:r>
          <a:endParaRPr lang="en-US" sz="1500" kern="1200" dirty="0"/>
        </a:p>
      </dsp:txBody>
      <dsp:txXfrm>
        <a:off x="7294719" y="2209605"/>
        <a:ext cx="1396103" cy="8133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DF896-1B76-415D-9BA0-90F468E45FA9}">
      <dsp:nvSpPr>
        <dsp:cNvPr id="0" name=""/>
        <dsp:cNvSpPr/>
      </dsp:nvSpPr>
      <dsp:spPr>
        <a:xfrm>
          <a:off x="0" y="376219"/>
          <a:ext cx="2571749" cy="1543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Acceptance</a:t>
          </a:r>
          <a:endParaRPr lang="en-US" sz="3200" kern="1200" dirty="0"/>
        </a:p>
      </dsp:txBody>
      <dsp:txXfrm>
        <a:off x="0" y="376219"/>
        <a:ext cx="2571749" cy="1543050"/>
      </dsp:txXfrm>
    </dsp:sp>
    <dsp:sp modelId="{2519D3AF-CFA2-4935-8A68-862E6F4A92C2}">
      <dsp:nvSpPr>
        <dsp:cNvPr id="0" name=""/>
        <dsp:cNvSpPr/>
      </dsp:nvSpPr>
      <dsp:spPr>
        <a:xfrm>
          <a:off x="2791840" y="388579"/>
          <a:ext cx="2571749" cy="1543050"/>
        </a:xfrm>
        <a:prstGeom prst="rect">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Engagement</a:t>
          </a:r>
          <a:endParaRPr lang="en-US" sz="3200" kern="1200" dirty="0"/>
        </a:p>
      </dsp:txBody>
      <dsp:txXfrm>
        <a:off x="2791840" y="388579"/>
        <a:ext cx="2571749" cy="1543050"/>
      </dsp:txXfrm>
    </dsp:sp>
    <dsp:sp modelId="{B23B43E6-6CE4-4B34-9C3C-AE69E9322AB6}">
      <dsp:nvSpPr>
        <dsp:cNvPr id="0" name=""/>
        <dsp:cNvSpPr/>
      </dsp:nvSpPr>
      <dsp:spPr>
        <a:xfrm>
          <a:off x="5657849" y="376219"/>
          <a:ext cx="2571749" cy="1543050"/>
        </a:xfrm>
        <a:prstGeom prst="rect">
          <a:avLst/>
        </a:prstGeom>
        <a:solidFill>
          <a:schemeClr val="accent5"/>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Quit Outcomes </a:t>
          </a:r>
          <a:endParaRPr lang="en-US" sz="3200" kern="1200" dirty="0"/>
        </a:p>
      </dsp:txBody>
      <dsp:txXfrm>
        <a:off x="5657849" y="376219"/>
        <a:ext cx="2571749" cy="15430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C3BBA-E67B-4B0D-95DE-67AB41CF1EFF}">
      <dsp:nvSpPr>
        <dsp:cNvPr id="0" name=""/>
        <dsp:cNvSpPr/>
      </dsp:nvSpPr>
      <dsp:spPr>
        <a:xfrm>
          <a:off x="1404620" y="165099"/>
          <a:ext cx="3276600" cy="113792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49278C-1C3E-4421-A414-4369298AC5BA}">
      <dsp:nvSpPr>
        <dsp:cNvPr id="0" name=""/>
        <dsp:cNvSpPr/>
      </dsp:nvSpPr>
      <dsp:spPr>
        <a:xfrm>
          <a:off x="2730500" y="2951479"/>
          <a:ext cx="635000" cy="406400"/>
        </a:xfrm>
        <a:prstGeom prst="downArrow">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dsp:style>
    </dsp:sp>
    <dsp:sp modelId="{F358A4FD-C499-45A8-BDC7-F0A94477562A}">
      <dsp:nvSpPr>
        <dsp:cNvPr id="0" name=""/>
        <dsp:cNvSpPr/>
      </dsp:nvSpPr>
      <dsp:spPr>
        <a:xfrm>
          <a:off x="1524000" y="3276599"/>
          <a:ext cx="30480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Outcome</a:t>
          </a:r>
          <a:endParaRPr lang="en-US" sz="2700" kern="1200" dirty="0"/>
        </a:p>
      </dsp:txBody>
      <dsp:txXfrm>
        <a:off x="1524000" y="3276599"/>
        <a:ext cx="3048000" cy="762000"/>
      </dsp:txXfrm>
    </dsp:sp>
    <dsp:sp modelId="{3BC1E466-448D-4D40-8636-E86DA60AFDBC}">
      <dsp:nvSpPr>
        <dsp:cNvPr id="0" name=""/>
        <dsp:cNvSpPr/>
      </dsp:nvSpPr>
      <dsp:spPr>
        <a:xfrm>
          <a:off x="2595880" y="1390904"/>
          <a:ext cx="1143000" cy="1143000"/>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Process</a:t>
          </a:r>
          <a:endParaRPr lang="en-US" sz="1100" b="1" kern="1200" dirty="0">
            <a:solidFill>
              <a:schemeClr val="tx1">
                <a:lumMod val="50000"/>
              </a:schemeClr>
            </a:solidFill>
          </a:endParaRPr>
        </a:p>
      </dsp:txBody>
      <dsp:txXfrm>
        <a:off x="2763268" y="1558292"/>
        <a:ext cx="808224" cy="808224"/>
      </dsp:txXfrm>
    </dsp:sp>
    <dsp:sp modelId="{AEE6340A-8E4B-4516-BC14-8507FE4F311E}">
      <dsp:nvSpPr>
        <dsp:cNvPr id="0" name=""/>
        <dsp:cNvSpPr/>
      </dsp:nvSpPr>
      <dsp:spPr>
        <a:xfrm>
          <a:off x="1778000" y="533399"/>
          <a:ext cx="1143000" cy="1143000"/>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lumMod val="50000"/>
                </a:schemeClr>
              </a:solidFill>
            </a:rPr>
            <a:t>Perception</a:t>
          </a:r>
          <a:endParaRPr lang="en-US" sz="1100" b="1" kern="1200" dirty="0">
            <a:solidFill>
              <a:schemeClr val="tx1">
                <a:lumMod val="50000"/>
              </a:schemeClr>
            </a:solidFill>
          </a:endParaRPr>
        </a:p>
      </dsp:txBody>
      <dsp:txXfrm>
        <a:off x="1945388" y="700787"/>
        <a:ext cx="808224" cy="808224"/>
      </dsp:txXfrm>
    </dsp:sp>
    <dsp:sp modelId="{496CB556-9083-489D-87BC-E06BF61809B4}">
      <dsp:nvSpPr>
        <dsp:cNvPr id="0" name=""/>
        <dsp:cNvSpPr/>
      </dsp:nvSpPr>
      <dsp:spPr>
        <a:xfrm>
          <a:off x="2946400" y="257047"/>
          <a:ext cx="1143000" cy="1143000"/>
        </a:xfrm>
        <a:prstGeom prst="ellipse">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lumMod val="50000"/>
                </a:schemeClr>
              </a:solidFill>
            </a:rPr>
            <a:t>Content</a:t>
          </a:r>
          <a:endParaRPr lang="en-US" sz="1200" b="1" kern="1200" dirty="0">
            <a:solidFill>
              <a:schemeClr val="tx1">
                <a:lumMod val="50000"/>
              </a:schemeClr>
            </a:solidFill>
          </a:endParaRPr>
        </a:p>
      </dsp:txBody>
      <dsp:txXfrm>
        <a:off x="3113788" y="424435"/>
        <a:ext cx="808224" cy="808224"/>
      </dsp:txXfrm>
    </dsp:sp>
    <dsp:sp modelId="{620A4D6C-72C3-4C19-B7E2-340F998B3E8E}">
      <dsp:nvSpPr>
        <dsp:cNvPr id="0" name=""/>
        <dsp:cNvSpPr/>
      </dsp:nvSpPr>
      <dsp:spPr>
        <a:xfrm>
          <a:off x="1270000" y="25399"/>
          <a:ext cx="3556000" cy="284480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0.36201</cdr:x>
      <cdr:y>0.41579</cdr:y>
    </cdr:from>
    <cdr:to>
      <cdr:x>0.70683</cdr:x>
      <cdr:y>0.69785</cdr:y>
    </cdr:to>
    <cdr:sp macro="" textlink="">
      <cdr:nvSpPr>
        <cdr:cNvPr id="2" name="TextBox 1"/>
        <cdr:cNvSpPr txBox="1"/>
      </cdr:nvSpPr>
      <cdr:spPr>
        <a:xfrm xmlns:a="http://schemas.openxmlformats.org/drawingml/2006/main">
          <a:off x="972582" y="807922"/>
          <a:ext cx="926406" cy="548071"/>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r>
            <a:rPr lang="en-US" sz="2000" b="1" dirty="0" smtClean="0">
              <a:latin typeface="Arial" pitchFamily="34" charset="0"/>
              <a:cs typeface="Arial" pitchFamily="34" charset="0"/>
            </a:rPr>
            <a:t>45.8</a:t>
          </a:r>
          <a:r>
            <a:rPr lang="en-US" sz="1400" b="1" dirty="0" smtClean="0">
              <a:latin typeface="Arial" pitchFamily="34" charset="0"/>
              <a:cs typeface="Arial" pitchFamily="34" charset="0"/>
            </a:rPr>
            <a:t>%</a:t>
          </a:r>
        </a:p>
      </cdr:txBody>
    </cdr:sp>
  </cdr:relSizeAnchor>
</c:userShapes>
</file>

<file path=ppt/drawings/drawing10.xml><?xml version="1.0" encoding="utf-8"?>
<c:userShapes xmlns:c="http://schemas.openxmlformats.org/drawingml/2006/chart">
  <cdr:relSizeAnchor xmlns:cdr="http://schemas.openxmlformats.org/drawingml/2006/chartDrawing">
    <cdr:from>
      <cdr:x>0.3389</cdr:x>
      <cdr:y>0.39318</cdr:y>
    </cdr:from>
    <cdr:to>
      <cdr:x>0.70306</cdr:x>
      <cdr:y>0.62973</cdr:y>
    </cdr:to>
    <cdr:sp macro="" textlink="">
      <cdr:nvSpPr>
        <cdr:cNvPr id="2" name="TextBox 1"/>
        <cdr:cNvSpPr txBox="1"/>
      </cdr:nvSpPr>
      <cdr:spPr>
        <a:xfrm xmlns:a="http://schemas.openxmlformats.org/drawingml/2006/main">
          <a:off x="1322796" y="1561515"/>
          <a:ext cx="1421440" cy="939438"/>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4800" b="1" dirty="0" smtClean="0">
              <a:latin typeface="Arial" pitchFamily="34" charset="0"/>
              <a:cs typeface="Arial" pitchFamily="34" charset="0"/>
            </a:rPr>
            <a:t>37%</a:t>
          </a:r>
        </a:p>
      </cdr:txBody>
    </cdr:sp>
  </cdr:relSizeAnchor>
</c:userShapes>
</file>

<file path=ppt/drawings/drawing11.xml><?xml version="1.0" encoding="utf-8"?>
<c:userShapes xmlns:c="http://schemas.openxmlformats.org/drawingml/2006/chart">
  <cdr:relSizeAnchor xmlns:cdr="http://schemas.openxmlformats.org/drawingml/2006/chartDrawing">
    <cdr:from>
      <cdr:x>0.37923</cdr:x>
      <cdr:y>0.38287</cdr:y>
    </cdr:from>
    <cdr:to>
      <cdr:x>0.66273</cdr:x>
      <cdr:y>0.62827</cdr:y>
    </cdr:to>
    <cdr:sp macro="" textlink="">
      <cdr:nvSpPr>
        <cdr:cNvPr id="2" name="TextBox 1"/>
        <cdr:cNvSpPr txBox="1"/>
      </cdr:nvSpPr>
      <cdr:spPr>
        <a:xfrm xmlns:a="http://schemas.openxmlformats.org/drawingml/2006/main">
          <a:off x="1480229" y="1520570"/>
          <a:ext cx="1106574" cy="974605"/>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4000" b="1" dirty="0" smtClean="0">
              <a:latin typeface="Arial" pitchFamily="34" charset="0"/>
              <a:cs typeface="Arial" pitchFamily="34" charset="0"/>
            </a:rPr>
            <a:t>94%</a:t>
          </a:r>
        </a:p>
      </cdr:txBody>
    </cdr:sp>
  </cdr:relSizeAnchor>
</c:userShapes>
</file>

<file path=ppt/drawings/drawing12.xml><?xml version="1.0" encoding="utf-8"?>
<c:userShapes xmlns:c="http://schemas.openxmlformats.org/drawingml/2006/chart">
  <cdr:relSizeAnchor xmlns:cdr="http://schemas.openxmlformats.org/drawingml/2006/chartDrawing">
    <cdr:from>
      <cdr:x>0.36168</cdr:x>
      <cdr:y>0.40373</cdr:y>
    </cdr:from>
    <cdr:to>
      <cdr:x>0.62309</cdr:x>
      <cdr:y>0.65413</cdr:y>
    </cdr:to>
    <cdr:sp macro="" textlink="">
      <cdr:nvSpPr>
        <cdr:cNvPr id="2" name="TextBox 1"/>
        <cdr:cNvSpPr txBox="1"/>
      </cdr:nvSpPr>
      <cdr:spPr>
        <a:xfrm xmlns:a="http://schemas.openxmlformats.org/drawingml/2006/main">
          <a:off x="1531033" y="1571367"/>
          <a:ext cx="1106574" cy="974606"/>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4000" b="1" dirty="0" smtClean="0">
              <a:latin typeface="Arial" pitchFamily="34" charset="0"/>
              <a:cs typeface="Arial" pitchFamily="34" charset="0"/>
            </a:rPr>
            <a:t>52%</a:t>
          </a:r>
        </a:p>
      </cdr:txBody>
    </cdr:sp>
  </cdr:relSizeAnchor>
</c:userShapes>
</file>

<file path=ppt/drawings/drawing2.xml><?xml version="1.0" encoding="utf-8"?>
<c:userShapes xmlns:c="http://schemas.openxmlformats.org/drawingml/2006/chart">
  <cdr:relSizeAnchor xmlns:cdr="http://schemas.openxmlformats.org/drawingml/2006/chartDrawing">
    <cdr:from>
      <cdr:x>0.37516</cdr:x>
      <cdr:y>0.39471</cdr:y>
    </cdr:from>
    <cdr:to>
      <cdr:x>0.71999</cdr:x>
      <cdr:y>0.67677</cdr:y>
    </cdr:to>
    <cdr:sp macro="" textlink="">
      <cdr:nvSpPr>
        <cdr:cNvPr id="2" name="TextBox 1"/>
        <cdr:cNvSpPr txBox="1"/>
      </cdr:nvSpPr>
      <cdr:spPr>
        <a:xfrm xmlns:a="http://schemas.openxmlformats.org/drawingml/2006/main">
          <a:off x="1007918" y="766970"/>
          <a:ext cx="926432" cy="548071"/>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r>
            <a:rPr lang="en-US" sz="2000" b="1" dirty="0" smtClean="0">
              <a:latin typeface="Arial" pitchFamily="34" charset="0"/>
              <a:cs typeface="Arial" pitchFamily="34" charset="0"/>
            </a:rPr>
            <a:t>57.2</a:t>
          </a:r>
          <a:r>
            <a:rPr lang="en-US" sz="1600" b="1" dirty="0" smtClean="0">
              <a:latin typeface="Arial" pitchFamily="34" charset="0"/>
              <a:cs typeface="Arial" pitchFamily="34" charset="0"/>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0.61192</cdr:x>
      <cdr:y>0.25401</cdr:y>
    </cdr:from>
    <cdr:to>
      <cdr:x>0.93461</cdr:x>
      <cdr:y>0.33284</cdr:y>
    </cdr:to>
    <cdr:cxnSp macro="">
      <cdr:nvCxnSpPr>
        <cdr:cNvPr id="4" name="Straight Arrow Connector 3"/>
        <cdr:cNvCxnSpPr/>
      </cdr:nvCxnSpPr>
      <cdr:spPr>
        <a:xfrm xmlns:a="http://schemas.openxmlformats.org/drawingml/2006/main">
          <a:off x="5007204" y="1258123"/>
          <a:ext cx="2640458" cy="390418"/>
        </a:xfrm>
        <a:prstGeom xmlns:a="http://schemas.openxmlformats.org/drawingml/2006/main" prst="straightConnector1">
          <a:avLst/>
        </a:prstGeom>
        <a:ln xmlns:a="http://schemas.openxmlformats.org/drawingml/2006/main" w="53975">
          <a:prstDash val="dash"/>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0.3745</cdr:x>
      <cdr:y>0.39603</cdr:y>
    </cdr:from>
    <cdr:to>
      <cdr:x>0.62549</cdr:x>
      <cdr:y>0.64143</cdr:y>
    </cdr:to>
    <cdr:sp macro="" textlink="">
      <cdr:nvSpPr>
        <cdr:cNvPr id="2" name="TextBox 1"/>
        <cdr:cNvSpPr txBox="1"/>
      </cdr:nvSpPr>
      <cdr:spPr>
        <a:xfrm xmlns:a="http://schemas.openxmlformats.org/drawingml/2006/main">
          <a:off x="1036872" y="799923"/>
          <a:ext cx="694903" cy="49567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3.5</a:t>
          </a:r>
          <a:endParaRPr lang="en-US" sz="1600" b="1" dirty="0" smtClean="0">
            <a:latin typeface="Arial" pitchFamily="34" charset="0"/>
            <a:cs typeface="Arial"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0.38916</cdr:x>
      <cdr:y>0.38974</cdr:y>
    </cdr:from>
    <cdr:to>
      <cdr:x>0.62779</cdr:x>
      <cdr:y>0.66104</cdr:y>
    </cdr:to>
    <cdr:sp macro="" textlink="">
      <cdr:nvSpPr>
        <cdr:cNvPr id="2" name="TextBox 1"/>
        <cdr:cNvSpPr txBox="1"/>
      </cdr:nvSpPr>
      <cdr:spPr>
        <a:xfrm xmlns:a="http://schemas.openxmlformats.org/drawingml/2006/main">
          <a:off x="1077448" y="787223"/>
          <a:ext cx="660684" cy="547981"/>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75</a:t>
          </a:r>
          <a:r>
            <a:rPr lang="en-US" sz="1600" b="1" dirty="0" smtClean="0">
              <a:latin typeface="Arial" pitchFamily="34" charset="0"/>
              <a:cs typeface="Arial" pitchFamily="34" charset="0"/>
            </a:rPr>
            <a:t>%</a:t>
          </a:r>
        </a:p>
      </cdr:txBody>
    </cdr:sp>
  </cdr:relSizeAnchor>
</c:userShapes>
</file>

<file path=ppt/drawings/drawing6.xml><?xml version="1.0" encoding="utf-8"?>
<c:userShapes xmlns:c="http://schemas.openxmlformats.org/drawingml/2006/chart">
  <cdr:relSizeAnchor xmlns:cdr="http://schemas.openxmlformats.org/drawingml/2006/chartDrawing">
    <cdr:from>
      <cdr:x>0.38916</cdr:x>
      <cdr:y>0.38974</cdr:y>
    </cdr:from>
    <cdr:to>
      <cdr:x>0.62779</cdr:x>
      <cdr:y>0.66104</cdr:y>
    </cdr:to>
    <cdr:sp macro="" textlink="">
      <cdr:nvSpPr>
        <cdr:cNvPr id="2" name="TextBox 1"/>
        <cdr:cNvSpPr txBox="1"/>
      </cdr:nvSpPr>
      <cdr:spPr>
        <a:xfrm xmlns:a="http://schemas.openxmlformats.org/drawingml/2006/main">
          <a:off x="1077448" y="787223"/>
          <a:ext cx="660684" cy="547981"/>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71</a:t>
          </a:r>
          <a:r>
            <a:rPr lang="en-US" sz="1600" b="1" dirty="0" smtClean="0">
              <a:latin typeface="Arial" pitchFamily="34" charset="0"/>
              <a:cs typeface="Arial" pitchFamily="34" charset="0"/>
            </a:rPr>
            <a:t>%</a:t>
          </a:r>
        </a:p>
      </cdr:txBody>
    </cdr:sp>
  </cdr:relSizeAnchor>
</c:userShapes>
</file>

<file path=ppt/drawings/drawing7.xml><?xml version="1.0" encoding="utf-8"?>
<c:userShapes xmlns:c="http://schemas.openxmlformats.org/drawingml/2006/chart">
  <cdr:relSizeAnchor xmlns:cdr="http://schemas.openxmlformats.org/drawingml/2006/chartDrawing">
    <cdr:from>
      <cdr:x>0.38916</cdr:x>
      <cdr:y>0.38974</cdr:y>
    </cdr:from>
    <cdr:to>
      <cdr:x>0.64015</cdr:x>
      <cdr:y>0.63514</cdr:y>
    </cdr:to>
    <cdr:sp macro="" textlink="">
      <cdr:nvSpPr>
        <cdr:cNvPr id="2" name="TextBox 1"/>
        <cdr:cNvSpPr txBox="1"/>
      </cdr:nvSpPr>
      <cdr:spPr>
        <a:xfrm xmlns:a="http://schemas.openxmlformats.org/drawingml/2006/main">
          <a:off x="1077447" y="787223"/>
          <a:ext cx="694915" cy="49566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51</a:t>
          </a:r>
          <a:r>
            <a:rPr lang="en-US" sz="1600" b="1" dirty="0" smtClean="0">
              <a:latin typeface="Arial" pitchFamily="34" charset="0"/>
              <a:cs typeface="Arial" pitchFamily="34" charset="0"/>
            </a:rPr>
            <a:t>%</a:t>
          </a:r>
        </a:p>
      </cdr:txBody>
    </cdr:sp>
  </cdr:relSizeAnchor>
</c:userShapes>
</file>

<file path=ppt/drawings/drawing8.xml><?xml version="1.0" encoding="utf-8"?>
<c:userShapes xmlns:c="http://schemas.openxmlformats.org/drawingml/2006/chart">
  <cdr:relSizeAnchor xmlns:cdr="http://schemas.openxmlformats.org/drawingml/2006/chartDrawing">
    <cdr:from>
      <cdr:x>0.38916</cdr:x>
      <cdr:y>0.38974</cdr:y>
    </cdr:from>
    <cdr:to>
      <cdr:x>0.64015</cdr:x>
      <cdr:y>0.63514</cdr:y>
    </cdr:to>
    <cdr:sp macro="" textlink="">
      <cdr:nvSpPr>
        <cdr:cNvPr id="2" name="TextBox 1"/>
        <cdr:cNvSpPr txBox="1"/>
      </cdr:nvSpPr>
      <cdr:spPr>
        <a:xfrm xmlns:a="http://schemas.openxmlformats.org/drawingml/2006/main">
          <a:off x="1077447" y="787223"/>
          <a:ext cx="694915" cy="49566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55</a:t>
          </a:r>
          <a:r>
            <a:rPr lang="en-US" sz="1600" b="1" dirty="0" smtClean="0">
              <a:latin typeface="Arial" pitchFamily="34" charset="0"/>
              <a:cs typeface="Arial" pitchFamily="34" charset="0"/>
            </a:rPr>
            <a:t>%</a:t>
          </a:r>
        </a:p>
      </cdr:txBody>
    </cdr:sp>
  </cdr:relSizeAnchor>
</c:userShapes>
</file>

<file path=ppt/drawings/drawing9.xml><?xml version="1.0" encoding="utf-8"?>
<c:userShapes xmlns:c="http://schemas.openxmlformats.org/drawingml/2006/chart">
  <cdr:relSizeAnchor xmlns:cdr="http://schemas.openxmlformats.org/drawingml/2006/chartDrawing">
    <cdr:from>
      <cdr:x>0.38916</cdr:x>
      <cdr:y>0.38974</cdr:y>
    </cdr:from>
    <cdr:to>
      <cdr:x>0.64015</cdr:x>
      <cdr:y>0.63514</cdr:y>
    </cdr:to>
    <cdr:sp macro="" textlink="">
      <cdr:nvSpPr>
        <cdr:cNvPr id="2" name="TextBox 1"/>
        <cdr:cNvSpPr txBox="1"/>
      </cdr:nvSpPr>
      <cdr:spPr>
        <a:xfrm xmlns:a="http://schemas.openxmlformats.org/drawingml/2006/main">
          <a:off x="1077447" y="787223"/>
          <a:ext cx="694915" cy="49566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2400" b="1" dirty="0" smtClean="0">
              <a:latin typeface="Arial" pitchFamily="34" charset="0"/>
              <a:cs typeface="Arial" pitchFamily="34" charset="0"/>
            </a:rPr>
            <a:t>81</a:t>
          </a:r>
          <a:r>
            <a:rPr lang="en-US" sz="1600" b="1" dirty="0" smtClean="0">
              <a:latin typeface="Arial" pitchFamily="34" charset="0"/>
              <a:cs typeface="Arial" pitchFamily="34" charset="0"/>
            </a:rPr>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82F9E4E3-F7FB-47CD-9C0E-2CEB49CD529B}" type="datetimeFigureOut">
              <a:rPr lang="en-US" smtClean="0"/>
              <a:t>8/1/2017</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886FEFD0-D57B-4D6A-B2D7-C3EDA058CC79}" type="slidenum">
              <a:rPr lang="en-US" smtClean="0"/>
              <a:t>‹#›</a:t>
            </a:fld>
            <a:endParaRPr lang="en-US" dirty="0"/>
          </a:p>
        </p:txBody>
      </p:sp>
    </p:spTree>
    <p:extLst>
      <p:ext uri="{BB962C8B-B14F-4D97-AF65-F5344CB8AC3E}">
        <p14:creationId xmlns:p14="http://schemas.microsoft.com/office/powerpoint/2010/main" val="2910570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4CC1AC51-D059-4223-9C88-494598A3634F}" type="datetimeFigureOut">
              <a:rPr lang="en-US" smtClean="0"/>
              <a:t>8/1/2017</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436492AF-BC2A-4188-B06F-754C36A745CF}" type="slidenum">
              <a:rPr lang="en-US" smtClean="0"/>
              <a:t>‹#›</a:t>
            </a:fld>
            <a:endParaRPr lang="en-US" dirty="0"/>
          </a:p>
        </p:txBody>
      </p:sp>
    </p:spTree>
    <p:extLst>
      <p:ext uri="{BB962C8B-B14F-4D97-AF65-F5344CB8AC3E}">
        <p14:creationId xmlns:p14="http://schemas.microsoft.com/office/powerpoint/2010/main" val="236910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Introducing</a:t>
            </a:r>
            <a:r>
              <a:rPr lang="en-US" baseline="0" dirty="0" smtClean="0"/>
              <a:t> the Tobacco Cessation Behavioral Health Program for Tobacco Free Florida. </a:t>
            </a:r>
            <a:endParaRPr lang="en-US"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t>1</a:t>
            </a:fld>
            <a:endParaRPr lang="en-US" dirty="0"/>
          </a:p>
        </p:txBody>
      </p:sp>
    </p:spTree>
    <p:extLst>
      <p:ext uri="{BB962C8B-B14F-4D97-AF65-F5344CB8AC3E}">
        <p14:creationId xmlns:p14="http://schemas.microsoft.com/office/powerpoint/2010/main" val="3606352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2016 </a:t>
            </a:r>
          </a:p>
          <a:p>
            <a:r>
              <a:rPr lang="en-US" dirty="0" smtClean="0"/>
              <a:t>Participating</a:t>
            </a:r>
            <a:r>
              <a:rPr lang="en-US" baseline="0" dirty="0" smtClean="0"/>
              <a:t> Member of the National Behavioral Health Summit for Tobacco-Free Recovery</a:t>
            </a:r>
          </a:p>
          <a:p>
            <a:r>
              <a:rPr lang="en-US" baseline="0" dirty="0" smtClean="0"/>
              <a:t>	Joint summit with SCLC and ACS</a:t>
            </a:r>
          </a:p>
          <a:p>
            <a:r>
              <a:rPr lang="en-US" baseline="0" dirty="0" smtClean="0"/>
              <a:t>Supporting National Goal: 30 by 20</a:t>
            </a:r>
          </a:p>
          <a:p>
            <a:endParaRPr lang="en-US" baseline="0" dirty="0" smtClean="0"/>
          </a:p>
          <a:p>
            <a:r>
              <a:rPr lang="en-US" baseline="0" dirty="0" smtClean="0"/>
              <a:t>Quitlines can and should be a cornerstone to any effective plan to reduce smoking prevalence in this population. </a:t>
            </a:r>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11</a:t>
            </a:fld>
            <a:endParaRPr lang="en-US" dirty="0"/>
          </a:p>
        </p:txBody>
      </p:sp>
    </p:spTree>
    <p:extLst>
      <p:ext uri="{BB962C8B-B14F-4D97-AF65-F5344CB8AC3E}">
        <p14:creationId xmlns:p14="http://schemas.microsoft.com/office/powerpoint/2010/main" val="4272097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12</a:t>
            </a:fld>
            <a:endParaRPr lang="en-US" dirty="0"/>
          </a:p>
        </p:txBody>
      </p:sp>
    </p:spTree>
    <p:extLst>
      <p:ext uri="{BB962C8B-B14F-4D97-AF65-F5344CB8AC3E}">
        <p14:creationId xmlns:p14="http://schemas.microsoft.com/office/powerpoint/2010/main" val="4257181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06" indent="-171406">
              <a:buFont typeface="Arial" pitchFamily="34" charset="0"/>
              <a:buChar char="•"/>
            </a:pPr>
            <a:r>
              <a:rPr lang="en-US" baseline="0" dirty="0" smtClean="0"/>
              <a:t>Q4 2015</a:t>
            </a:r>
          </a:p>
          <a:p>
            <a:pPr marL="628489" lvl="1" indent="-171406">
              <a:buFont typeface="Arial" pitchFamily="34" charset="0"/>
              <a:buChar char="•"/>
            </a:pPr>
            <a:r>
              <a:rPr lang="en-US" baseline="0" dirty="0" smtClean="0"/>
              <a:t>Began Lit Search and collaborating with specialist in the treatment communities. </a:t>
            </a:r>
          </a:p>
          <a:p>
            <a:pPr marL="628489" lvl="1" indent="-171406">
              <a:buFont typeface="Arial" pitchFamily="34" charset="0"/>
              <a:buChar char="•"/>
            </a:pPr>
            <a:r>
              <a:rPr lang="en-US" baseline="0" dirty="0" smtClean="0"/>
              <a:t>Once </a:t>
            </a:r>
            <a:r>
              <a:rPr lang="en-US" baseline="0" dirty="0" smtClean="0"/>
              <a:t>we developed clinical recommendations, we began developing the program.</a:t>
            </a:r>
          </a:p>
          <a:p>
            <a:pPr marL="171406" indent="-171406">
              <a:buFont typeface="Arial" pitchFamily="34" charset="0"/>
              <a:buChar char="•"/>
            </a:pPr>
            <a:r>
              <a:rPr lang="en-US" baseline="0" dirty="0" smtClean="0"/>
              <a:t>Q3 2016</a:t>
            </a:r>
          </a:p>
          <a:p>
            <a:pPr marL="628489" lvl="1" indent="-171406">
              <a:buFont typeface="Arial" pitchFamily="34" charset="0"/>
              <a:buChar char="•"/>
            </a:pPr>
            <a:r>
              <a:rPr lang="en-US" baseline="0" dirty="0" smtClean="0"/>
              <a:t>We launched the proof of concept pilot program as an additional offering within the Texas State quitline </a:t>
            </a:r>
          </a:p>
          <a:p>
            <a:pPr marL="628489" lvl="1" indent="-171406">
              <a:buFont typeface="Arial" pitchFamily="34" charset="0"/>
              <a:buChar char="•"/>
            </a:pPr>
            <a:r>
              <a:rPr lang="en-US" baseline="0" dirty="0" smtClean="0"/>
              <a:t>Completed Enrollments in Oct of 2016</a:t>
            </a:r>
          </a:p>
          <a:p>
            <a:pPr marL="171406" indent="-171406">
              <a:buFont typeface="Arial" pitchFamily="34" charset="0"/>
              <a:buChar char="•"/>
            </a:pPr>
            <a:r>
              <a:rPr lang="en-US" baseline="0" dirty="0" smtClean="0"/>
              <a:t>Q4 2016</a:t>
            </a:r>
          </a:p>
          <a:p>
            <a:pPr marL="628489" lvl="1" indent="-171406">
              <a:buFont typeface="Arial" pitchFamily="34" charset="0"/>
              <a:buChar char="•"/>
            </a:pPr>
            <a:r>
              <a:rPr lang="en-US" baseline="0" dirty="0" smtClean="0"/>
              <a:t>Began our EOP Surveys</a:t>
            </a:r>
          </a:p>
          <a:p>
            <a:pPr marL="628489" lvl="1" indent="-171406">
              <a:buFont typeface="Arial" pitchFamily="34" charset="0"/>
              <a:buChar char="•"/>
            </a:pPr>
            <a:r>
              <a:rPr lang="en-US" baseline="0" dirty="0" smtClean="0"/>
              <a:t>Began Analyzing the data</a:t>
            </a:r>
          </a:p>
          <a:p>
            <a:pPr marL="171406" indent="-171406">
              <a:buFont typeface="Arial" pitchFamily="34" charset="0"/>
              <a:buChar char="•"/>
            </a:pPr>
            <a:r>
              <a:rPr lang="en-US" baseline="0" dirty="0" smtClean="0"/>
              <a:t>Q1 2017</a:t>
            </a:r>
          </a:p>
          <a:p>
            <a:pPr marL="628489" lvl="1" indent="-171406">
              <a:buFont typeface="Arial" pitchFamily="34" charset="0"/>
              <a:buChar char="•"/>
            </a:pPr>
            <a:r>
              <a:rPr lang="en-US" baseline="0" dirty="0" smtClean="0"/>
              <a:t>We are not in talked with additional states to offer this program within their own state quitlines. </a:t>
            </a:r>
          </a:p>
        </p:txBody>
      </p:sp>
      <p:sp>
        <p:nvSpPr>
          <p:cNvPr id="4" name="Slide Number Placeholder 3"/>
          <p:cNvSpPr>
            <a:spLocks noGrp="1"/>
          </p:cNvSpPr>
          <p:nvPr>
            <p:ph type="sldNum" sz="quarter" idx="10"/>
          </p:nvPr>
        </p:nvSpPr>
        <p:spPr/>
        <p:txBody>
          <a:bodyPr/>
          <a:lstStyle/>
          <a:p>
            <a:fld id="{436492AF-BC2A-4188-B06F-754C36A745CF}" type="slidenum">
              <a:rPr lang="en-US" smtClean="0"/>
              <a:t>13</a:t>
            </a:fld>
            <a:endParaRPr lang="en-US" dirty="0"/>
          </a:p>
        </p:txBody>
      </p:sp>
    </p:spTree>
    <p:extLst>
      <p:ext uri="{BB962C8B-B14F-4D97-AF65-F5344CB8AC3E}">
        <p14:creationId xmlns:p14="http://schemas.microsoft.com/office/powerpoint/2010/main" val="2681462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r>
              <a:rPr lang="en-US" dirty="0" smtClean="0"/>
              <a:t>This</a:t>
            </a:r>
            <a:r>
              <a:rPr lang="en-US" baseline="0" dirty="0" smtClean="0"/>
              <a:t> is what the program looks like when added to our standard program elements. This image shows us the incorporates elements of our technology suit, such as web coach and text to quit. </a:t>
            </a:r>
          </a:p>
          <a:p>
            <a:endParaRPr lang="en-US" baseline="0" dirty="0" smtClean="0"/>
          </a:p>
          <a:p>
            <a:r>
              <a:rPr lang="en-US" baseline="0" dirty="0" smtClean="0"/>
              <a:t>I however, do want to briefly touch base on specific differences between this new program and our standard of care. </a:t>
            </a:r>
            <a:endParaRPr lang="en-US"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14</a:t>
            </a:fld>
            <a:endParaRPr lang="en-US" dirty="0"/>
          </a:p>
        </p:txBody>
      </p:sp>
    </p:spTree>
    <p:extLst>
      <p:ext uri="{BB962C8B-B14F-4D97-AF65-F5344CB8AC3E}">
        <p14:creationId xmlns:p14="http://schemas.microsoft.com/office/powerpoint/2010/main" val="625721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8" indent="-171428">
              <a:buFont typeface="Arial" pitchFamily="34" charset="0"/>
              <a:buChar char="•"/>
            </a:pPr>
            <a:r>
              <a:rPr lang="en-US" baseline="0" dirty="0" smtClean="0"/>
              <a:t>Triaged Enrollment Process</a:t>
            </a:r>
          </a:p>
          <a:p>
            <a:pPr lvl="1"/>
            <a:r>
              <a:rPr lang="en-US" sz="1400" dirty="0" smtClean="0"/>
              <a:t>Used NAQC to assess for Mental Health Condition</a:t>
            </a:r>
          </a:p>
          <a:p>
            <a:pPr lvl="2"/>
            <a:r>
              <a:rPr lang="en-US" sz="1400" dirty="0" smtClean="0"/>
              <a:t>Tier 1 Conditions: Bipolar/Schizophrenia</a:t>
            </a:r>
          </a:p>
          <a:p>
            <a:pPr lvl="2"/>
            <a:r>
              <a:rPr lang="en-US" sz="1400" dirty="0" smtClean="0"/>
              <a:t>Tier 2 Conditions: Depression, Anxiety, PTSD, ADHD, and Substance Use Disorder.  </a:t>
            </a:r>
          </a:p>
          <a:p>
            <a:pPr lvl="1"/>
            <a:r>
              <a:rPr lang="en-US" sz="1400" dirty="0" smtClean="0"/>
              <a:t>Stress Interference Question</a:t>
            </a:r>
          </a:p>
          <a:p>
            <a:pPr lvl="2"/>
            <a:r>
              <a:rPr lang="en-US" sz="1400" i="1" dirty="0" smtClean="0"/>
              <a:t>“Do you believe your condition will interfere with you ability to quit using tobacco?” </a:t>
            </a:r>
            <a:endParaRPr lang="en-US" sz="1800" i="1" dirty="0" smtClean="0"/>
          </a:p>
          <a:p>
            <a:pPr marL="171428" lvl="0" indent="-171428">
              <a:buFont typeface="Arial" pitchFamily="34" charset="0"/>
              <a:buChar char="•"/>
            </a:pPr>
            <a:r>
              <a:rPr lang="en-US" baseline="0" dirty="0" smtClean="0"/>
              <a:t>Additional Calls</a:t>
            </a:r>
          </a:p>
          <a:p>
            <a:pPr marL="628628" lvl="1" indent="-171428">
              <a:buFont typeface="Arial" pitchFamily="34" charset="0"/>
              <a:buChar char="•"/>
            </a:pPr>
            <a:r>
              <a:rPr lang="en-US" baseline="0" dirty="0" smtClean="0"/>
              <a:t>We added an additional 2 calls per enrollment. </a:t>
            </a:r>
          </a:p>
          <a:p>
            <a:pPr marL="628628" lvl="1" indent="-171428">
              <a:buFont typeface="Arial" pitchFamily="34" charset="0"/>
              <a:buChar char="•"/>
            </a:pPr>
            <a:r>
              <a:rPr lang="en-US" baseline="0" dirty="0" smtClean="0"/>
              <a:t>We evidence supported that this group might require additional support. </a:t>
            </a:r>
          </a:p>
          <a:p>
            <a:pPr marL="171428" lvl="0" indent="-171428">
              <a:buFont typeface="Arial" pitchFamily="34" charset="0"/>
              <a:buChar char="•"/>
            </a:pPr>
            <a:r>
              <a:rPr lang="en-US" baseline="0" dirty="0" smtClean="0"/>
              <a:t>Combination NRT</a:t>
            </a:r>
          </a:p>
          <a:p>
            <a:pPr marL="628628" lvl="1" indent="-171428">
              <a:buFont typeface="Arial" pitchFamily="34" charset="0"/>
              <a:buChar char="•"/>
            </a:pPr>
            <a:r>
              <a:rPr lang="en-US" baseline="0" dirty="0" smtClean="0"/>
              <a:t>Evidence suggested that this group could use additional NRT support to be more successful. </a:t>
            </a:r>
          </a:p>
          <a:p>
            <a:pPr marL="628628" lvl="1" indent="-171428">
              <a:buFont typeface="Arial" pitchFamily="34" charset="0"/>
              <a:buChar char="•"/>
            </a:pPr>
            <a:r>
              <a:rPr lang="en-US" baseline="0" dirty="0" smtClean="0"/>
              <a:t>Conversations with treatment experts confirmed this decision. </a:t>
            </a:r>
          </a:p>
          <a:p>
            <a:pPr marL="628628" lvl="1" indent="-171428">
              <a:buFont typeface="Arial" pitchFamily="34" charset="0"/>
              <a:buChar char="•"/>
            </a:pPr>
            <a:r>
              <a:rPr lang="en-US" baseline="0" dirty="0" smtClean="0"/>
              <a:t>Provided 12 weeks of Combination NRT</a:t>
            </a:r>
          </a:p>
          <a:p>
            <a:pPr marL="1085828" lvl="2" indent="-171428">
              <a:buFont typeface="Arial" pitchFamily="34" charset="0"/>
              <a:buChar char="•"/>
            </a:pPr>
            <a:r>
              <a:rPr lang="en-US" baseline="0" dirty="0" smtClean="0"/>
              <a:t>Patch +Gum</a:t>
            </a:r>
          </a:p>
          <a:p>
            <a:pPr marL="1085828" lvl="2" indent="-171428">
              <a:buFont typeface="Arial" pitchFamily="34" charset="0"/>
              <a:buChar char="•"/>
            </a:pPr>
            <a:r>
              <a:rPr lang="en-US" baseline="0" dirty="0" smtClean="0"/>
              <a:t>Patch +</a:t>
            </a:r>
            <a:r>
              <a:rPr lang="en-US" baseline="0" dirty="0" err="1" smtClean="0"/>
              <a:t>Loz</a:t>
            </a:r>
            <a:endParaRPr lang="en-US" baseline="0" dirty="0" smtClean="0"/>
          </a:p>
          <a:p>
            <a:pPr marL="628628" lvl="1" indent="-171428">
              <a:buFont typeface="Arial" pitchFamily="34" charset="0"/>
              <a:buChar char="•"/>
            </a:pPr>
            <a:r>
              <a:rPr lang="en-US" baseline="0" dirty="0" smtClean="0"/>
              <a:t>Coaches also provided decision support if the participant choose to use Bupropion or Chantix, and referred to them to their health care provider. </a:t>
            </a:r>
          </a:p>
          <a:p>
            <a:pPr marL="628628" lvl="1" indent="-171428">
              <a:buFont typeface="Arial" pitchFamily="34" charset="0"/>
              <a:buChar char="•"/>
            </a:pPr>
            <a:r>
              <a:rPr lang="en-US" baseline="0" dirty="0" smtClean="0"/>
              <a:t>We wanted to focus on options available through the quitlines options. </a:t>
            </a:r>
          </a:p>
          <a:p>
            <a:pPr marL="171428" lvl="0" indent="-171428">
              <a:buFont typeface="Arial" pitchFamily="34" charset="0"/>
              <a:buChar char="•"/>
            </a:pPr>
            <a:r>
              <a:rPr lang="en-US" baseline="0" dirty="0" smtClean="0"/>
              <a:t>Provider Letter</a:t>
            </a:r>
          </a:p>
          <a:p>
            <a:pPr marL="628628" lvl="1" indent="-171428">
              <a:buFont typeface="Arial" pitchFamily="34" charset="0"/>
              <a:buChar char="•"/>
            </a:pPr>
            <a:r>
              <a:rPr lang="en-US" baseline="0" dirty="0" smtClean="0"/>
              <a:t>We created a letter to be sent to the participants Mental Healthcare Provider.</a:t>
            </a:r>
          </a:p>
          <a:p>
            <a:pPr marL="628628" lvl="1" indent="-171428" algn="just">
              <a:buFont typeface="Arial" pitchFamily="34" charset="0"/>
              <a:buChar char="•"/>
            </a:pPr>
            <a:r>
              <a:rPr lang="en-US" baseline="0" dirty="0" smtClean="0"/>
              <a:t>This letter focused on informing the MHP about the participants enrollment into the program. </a:t>
            </a:r>
          </a:p>
          <a:p>
            <a:pPr marL="628628" lvl="1" indent="-171428" algn="just">
              <a:buFont typeface="Arial" pitchFamily="34" charset="0"/>
              <a:buChar char="•"/>
            </a:pPr>
            <a:r>
              <a:rPr lang="en-US" baseline="0" dirty="0" smtClean="0"/>
              <a:t>Tips on how to support their client. </a:t>
            </a:r>
          </a:p>
          <a:p>
            <a:pPr marL="628628" lvl="1" indent="-171428" algn="just">
              <a:buFont typeface="Arial" pitchFamily="34" charset="0"/>
              <a:buChar char="•"/>
            </a:pPr>
            <a:r>
              <a:rPr lang="en-US" baseline="0" dirty="0" smtClean="0"/>
              <a:t>And they could call the quitline with questions that could be answered by our clinical team. </a:t>
            </a:r>
          </a:p>
          <a:p>
            <a:pPr marL="628628" lvl="1" indent="-171428" algn="just">
              <a:buFont typeface="Arial" pitchFamily="34" charset="0"/>
              <a:buChar char="•"/>
            </a:pPr>
            <a:r>
              <a:rPr lang="en-US" baseline="0" dirty="0" smtClean="0"/>
              <a:t>This letter was intended to act as a catalyst between the provider and the participant for them to engage in supportive conversations around their quitting process. </a:t>
            </a:r>
          </a:p>
          <a:p>
            <a:pPr marL="171428" lvl="0" indent="-171428" algn="just">
              <a:buFont typeface="Arial" pitchFamily="34" charset="0"/>
              <a:buChar char="•"/>
            </a:pPr>
            <a:r>
              <a:rPr lang="en-US" baseline="0" dirty="0" smtClean="0"/>
              <a:t>Enhanced Assessment</a:t>
            </a:r>
          </a:p>
          <a:p>
            <a:pPr marL="628628" lvl="1" indent="-171428" algn="just">
              <a:buFont typeface="Arial" pitchFamily="34" charset="0"/>
              <a:buChar char="•"/>
            </a:pPr>
            <a:r>
              <a:rPr lang="en-US" baseline="0" dirty="0" smtClean="0"/>
              <a:t>We added elements of to support assessment around stress management</a:t>
            </a:r>
          </a:p>
          <a:p>
            <a:pPr marL="171428" lvl="0" indent="-171428" algn="just">
              <a:buFont typeface="Arial" pitchFamily="34" charset="0"/>
              <a:buChar char="•"/>
            </a:pPr>
            <a:r>
              <a:rPr lang="en-US" baseline="0" dirty="0" smtClean="0"/>
              <a:t>Dedicated Team of Quit Coaches</a:t>
            </a:r>
          </a:p>
          <a:p>
            <a:pPr marL="628628" lvl="1" indent="-171428" algn="just">
              <a:buFont typeface="Arial" pitchFamily="34" charset="0"/>
              <a:buChar char="•"/>
            </a:pPr>
            <a:r>
              <a:rPr lang="en-US" baseline="0" dirty="0" smtClean="0"/>
              <a:t>Support Treatment Continuity</a:t>
            </a:r>
          </a:p>
          <a:p>
            <a:pPr marL="628628" lvl="1" indent="-171428" algn="just">
              <a:buFont typeface="Arial" pitchFamily="34" charset="0"/>
              <a:buChar char="•"/>
            </a:pPr>
            <a:r>
              <a:rPr lang="en-US" baseline="0" dirty="0" smtClean="0"/>
              <a:t>Enhanced Training – Handing it over to Etta</a:t>
            </a:r>
          </a:p>
        </p:txBody>
      </p:sp>
      <p:sp>
        <p:nvSpPr>
          <p:cNvPr id="4" name="Slide Number Placeholder 3"/>
          <p:cNvSpPr>
            <a:spLocks noGrp="1"/>
          </p:cNvSpPr>
          <p:nvPr>
            <p:ph type="sldNum" sz="quarter" idx="10"/>
          </p:nvPr>
        </p:nvSpPr>
        <p:spPr/>
        <p:txBody>
          <a:bodyPr/>
          <a:lstStyle/>
          <a:p>
            <a:fld id="{436492AF-BC2A-4188-B06F-754C36A745CF}" type="slidenum">
              <a:rPr lang="en-US" smtClean="0"/>
              <a:t>15</a:t>
            </a:fld>
            <a:endParaRPr lang="en-US" dirty="0"/>
          </a:p>
        </p:txBody>
      </p:sp>
    </p:spTree>
    <p:extLst>
      <p:ext uri="{BB962C8B-B14F-4D97-AF65-F5344CB8AC3E}">
        <p14:creationId xmlns:p14="http://schemas.microsoft.com/office/powerpoint/2010/main" val="2681462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16</a:t>
            </a:fld>
            <a:endParaRPr lang="en-US" dirty="0"/>
          </a:p>
        </p:txBody>
      </p:sp>
    </p:spTree>
    <p:extLst>
      <p:ext uri="{BB962C8B-B14F-4D97-AF65-F5344CB8AC3E}">
        <p14:creationId xmlns:p14="http://schemas.microsoft.com/office/powerpoint/2010/main" val="4257181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sz="1300" dirty="0" smtClean="0"/>
          </a:p>
          <a:p>
            <a:pPr marL="0" marR="0" lvl="0" indent="0" algn="l" defTabSz="966612" rtl="0" eaLnBrk="1" fontAlgn="auto" latinLnBrk="0" hangingPunct="1">
              <a:lnSpc>
                <a:spcPct val="100000"/>
              </a:lnSpc>
              <a:spcBef>
                <a:spcPts val="0"/>
              </a:spcBef>
              <a:spcAft>
                <a:spcPts val="0"/>
              </a:spcAft>
              <a:buClrTx/>
              <a:buSzTx/>
              <a:buFontTx/>
              <a:buNone/>
              <a:tabLst/>
              <a:defRPr/>
            </a:pPr>
            <a:r>
              <a:rPr lang="en-US" sz="1300" dirty="0" smtClean="0"/>
              <a:t>Rationale: Why this program is important</a:t>
            </a:r>
          </a:p>
          <a:p>
            <a:pPr defTabSz="966612">
              <a:defRPr/>
            </a:pPr>
            <a:r>
              <a:rPr lang="en-US" sz="1300" dirty="0" smtClean="0"/>
              <a:t>Structure: eligibility</a:t>
            </a:r>
            <a:r>
              <a:rPr lang="en-US" sz="1300" baseline="0" dirty="0" smtClean="0"/>
              <a:t> requirements, registration process, timeline , number of calls</a:t>
            </a:r>
            <a:endParaRPr lang="en-US" sz="1300" dirty="0" smtClean="0"/>
          </a:p>
          <a:p>
            <a:pPr lvl="0"/>
            <a:r>
              <a:rPr lang="en-US" sz="1400" dirty="0" smtClean="0"/>
              <a:t>Strategy: Logistics - How </a:t>
            </a:r>
            <a:r>
              <a:rPr lang="en-US" sz="1400" baseline="0" dirty="0" smtClean="0"/>
              <a:t>the program is </a:t>
            </a:r>
            <a:r>
              <a:rPr lang="en-US" sz="1400" dirty="0" smtClean="0"/>
              <a:t>designed to support participants with mental health conditions: more calls, team approach, contact with HCP and how it is different from</a:t>
            </a:r>
            <a:r>
              <a:rPr lang="en-US" sz="1400" baseline="0" dirty="0" smtClean="0"/>
              <a:t> a standard intervention.  </a:t>
            </a:r>
            <a:r>
              <a:rPr lang="en-US" sz="1400" dirty="0" smtClean="0"/>
              <a:t>And emphasizing</a:t>
            </a:r>
            <a:r>
              <a:rPr lang="en-US" sz="1400" baseline="0" dirty="0" smtClean="0"/>
              <a:t> that there may be no difference between callers enrolled in this program and the standard </a:t>
            </a:r>
            <a:r>
              <a:rPr lang="en-US" sz="1400" dirty="0" smtClean="0"/>
              <a:t>Demonstrate adapting Content and facilitation when appropriate for ESP participants</a:t>
            </a:r>
          </a:p>
          <a:p>
            <a:pPr lvl="0"/>
            <a:r>
              <a:rPr lang="en-US" sz="1400" dirty="0" smtClean="0"/>
              <a:t>Build your confidence working with participants with mental health conditions</a:t>
            </a:r>
          </a:p>
          <a:p>
            <a:pPr defTabSz="966612">
              <a:defRPr/>
            </a:pPr>
            <a:endParaRPr lang="en-US" sz="1300" dirty="0" smtClean="0"/>
          </a:p>
          <a:p>
            <a:pPr defTabSz="966612">
              <a:defRPr/>
            </a:pPr>
            <a:endParaRPr lang="en-US" sz="1300" dirty="0" smtClean="0"/>
          </a:p>
          <a:p>
            <a:pPr defTabSz="966612">
              <a:defRPr/>
            </a:pPr>
            <a:r>
              <a:rPr lang="en-US" sz="1300" dirty="0" smtClean="0"/>
              <a:t>The training</a:t>
            </a:r>
            <a:r>
              <a:rPr lang="en-US" sz="1300" baseline="0" dirty="0" smtClean="0"/>
              <a:t> was designed to prepare the Research Implementation Coach team for delivering the pilot by providing or reinforce knowledge and skills needed to execute the program. The training included:</a:t>
            </a:r>
          </a:p>
          <a:p>
            <a:pPr marL="285750" indent="-285750" defTabSz="966612">
              <a:buFont typeface="Arial" panose="020B0604020202020204" pitchFamily="34" charset="0"/>
              <a:buChar char="•"/>
              <a:defRPr/>
            </a:pPr>
            <a:r>
              <a:rPr lang="en-US" sz="1300" baseline="0" dirty="0" smtClean="0"/>
              <a:t>Background of the pilot, rationale for pilot and tobacco use prevalence.</a:t>
            </a:r>
          </a:p>
          <a:p>
            <a:pPr marL="742950" lvl="1" indent="-285750" defTabSz="966612">
              <a:buFont typeface="Arial" panose="020B0604020202020204" pitchFamily="34" charset="0"/>
              <a:buChar char="•"/>
              <a:defRPr/>
            </a:pPr>
            <a:r>
              <a:rPr lang="en-US" sz="1300" baseline="0" dirty="0" smtClean="0"/>
              <a:t>so that they had a full understanding of why the program was relevant and important.</a:t>
            </a:r>
          </a:p>
          <a:p>
            <a:pPr marL="285750" lvl="0" indent="-285750" defTabSz="966612">
              <a:buFont typeface="Arial" panose="020B0604020202020204" pitchFamily="34" charset="0"/>
              <a:buChar char="•"/>
              <a:defRPr/>
            </a:pPr>
            <a:r>
              <a:rPr lang="en-US" sz="1300" baseline="0" dirty="0" smtClean="0"/>
              <a:t>Program logistics and the differences between the TC BHP and standard program</a:t>
            </a:r>
          </a:p>
          <a:p>
            <a:pPr marL="742950" lvl="1" indent="-285750" defTabSz="966612">
              <a:buFont typeface="Arial" panose="020B0604020202020204" pitchFamily="34" charset="0"/>
              <a:buChar char="•"/>
              <a:defRPr/>
            </a:pPr>
            <a:r>
              <a:rPr lang="en-US" sz="1300" baseline="0" dirty="0" smtClean="0"/>
              <a:t> so the Coach can deliver the program design and features</a:t>
            </a:r>
          </a:p>
          <a:p>
            <a:pPr marL="285750" lvl="0" indent="-285750" defTabSz="966612">
              <a:buFont typeface="Arial" panose="020B0604020202020204" pitchFamily="34" charset="0"/>
              <a:buChar char="•"/>
              <a:defRPr/>
            </a:pPr>
            <a:r>
              <a:rPr lang="en-US" sz="1300" baseline="0" dirty="0" smtClean="0"/>
              <a:t>Skill building to recognize behavior patterns related to specific behavioral health conditions and strategies for altering content and facilitation.</a:t>
            </a:r>
          </a:p>
          <a:p>
            <a:pPr marL="742950" lvl="1" indent="-285750" defTabSz="966612">
              <a:buFont typeface="Arial" panose="020B0604020202020204" pitchFamily="34" charset="0"/>
              <a:buChar char="•"/>
              <a:defRPr/>
            </a:pPr>
            <a:r>
              <a:rPr lang="en-US" sz="1300" baseline="0" dirty="0" smtClean="0"/>
              <a:t>so that the Coach can tailor the intervention and build an effective therapeutic alliance.</a:t>
            </a:r>
          </a:p>
          <a:p>
            <a:pPr marL="285750" lvl="0" indent="-285750" defTabSz="966612">
              <a:buFont typeface="Arial" panose="020B0604020202020204" pitchFamily="34" charset="0"/>
              <a:buChar char="•"/>
              <a:defRPr/>
            </a:pPr>
            <a:r>
              <a:rPr lang="en-US" sz="1300" baseline="0" dirty="0" smtClean="0"/>
              <a:t>Opportunities to practice to build confidence in working with this population.</a:t>
            </a:r>
          </a:p>
          <a:p>
            <a:pPr marL="742950" lvl="1" indent="-285750" defTabSz="966612">
              <a:buFont typeface="Arial" panose="020B0604020202020204" pitchFamily="34" charset="0"/>
              <a:buChar char="•"/>
              <a:defRPr/>
            </a:pPr>
            <a:endParaRPr lang="en-US" sz="1300" baseline="0" dirty="0" smtClean="0"/>
          </a:p>
          <a:p>
            <a:pPr marL="285750" lvl="0" indent="-285750" defTabSz="966612">
              <a:buFont typeface="Arial" panose="020B0604020202020204" pitchFamily="34" charset="0"/>
              <a:buChar char="•"/>
              <a:defRPr/>
            </a:pPr>
            <a:endParaRPr lang="en-US" sz="1300" baseline="0" dirty="0" smtClean="0"/>
          </a:p>
          <a:p>
            <a:pPr defTabSz="966612">
              <a:defRPr/>
            </a:pPr>
            <a:endParaRPr lang="en-US" sz="1300" dirty="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17</a:t>
            </a:fld>
            <a:endParaRPr lang="en-US"/>
          </a:p>
        </p:txBody>
      </p:sp>
    </p:spTree>
    <p:extLst>
      <p:ext uri="{BB962C8B-B14F-4D97-AF65-F5344CB8AC3E}">
        <p14:creationId xmlns:p14="http://schemas.microsoft.com/office/powerpoint/2010/main" val="1197558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training was designed</a:t>
            </a:r>
            <a:r>
              <a:rPr lang="en-US" baseline="0" dirty="0" smtClean="0"/>
              <a:t> using the model preparation, presentation, practice and feedback.</a:t>
            </a:r>
          </a:p>
          <a:p>
            <a:r>
              <a:rPr lang="en-US" baseline="0" dirty="0" smtClean="0"/>
              <a:t>Preparation – increased engagement and level set the knowledge base </a:t>
            </a:r>
          </a:p>
          <a:p>
            <a:r>
              <a:rPr lang="en-US" baseline="0" dirty="0" smtClean="0"/>
              <a:t>Presentation – content needed to build knowledge about the topic</a:t>
            </a:r>
          </a:p>
          <a:p>
            <a:r>
              <a:rPr lang="en-US" baseline="0" dirty="0" smtClean="0"/>
              <a:t>Practice – hands on practice to apply knowledge and build skills</a:t>
            </a:r>
          </a:p>
          <a:p>
            <a:r>
              <a:rPr lang="en-US" baseline="0" dirty="0" smtClean="0"/>
              <a:t>Feedback  - an activity to demonstrate knowledge and skills gained.</a:t>
            </a:r>
          </a:p>
          <a:p>
            <a:endParaRPr lang="en-US" baseline="0" dirty="0" smtClean="0"/>
          </a:p>
          <a:p>
            <a:r>
              <a:rPr lang="en-US" baseline="0" dirty="0" smtClean="0"/>
              <a:t>Methods included discussion, presentation, listening to call samples,  case study studies, fishbowls --  group role plays  and individual role plays.</a:t>
            </a:r>
          </a:p>
          <a:p>
            <a:endParaRPr lang="en-US" baseline="0" dirty="0" smtClean="0"/>
          </a:p>
          <a:p>
            <a:r>
              <a:rPr lang="en-US" baseline="0" dirty="0" smtClean="0"/>
              <a:t>Coach skill was assessed by evaluation of calls with participants by Supervisors and program developers.</a:t>
            </a:r>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18</a:t>
            </a:fld>
            <a:endParaRPr lang="en-US"/>
          </a:p>
        </p:txBody>
      </p:sp>
    </p:spTree>
    <p:extLst>
      <p:ext uri="{BB962C8B-B14F-4D97-AF65-F5344CB8AC3E}">
        <p14:creationId xmlns:p14="http://schemas.microsoft.com/office/powerpoint/2010/main" val="3190670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Main point:</a:t>
            </a:r>
          </a:p>
          <a:p>
            <a:endParaRPr lang="en-US" dirty="0" smtClean="0"/>
          </a:p>
          <a:p>
            <a:r>
              <a:rPr lang="en-US" dirty="0" smtClean="0"/>
              <a:t>Coaches were given training</a:t>
            </a:r>
            <a:r>
              <a:rPr lang="en-US" baseline="0" dirty="0" smtClean="0"/>
              <a:t> aids to provide guidance for the facilitation and content of the calls.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was a quick reference guide that focused on the various conditions – how they present and intervention strategies.  This was useful during training and when the coaches were building skills in the early phases of the pilot.</a:t>
            </a:r>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19</a:t>
            </a:fld>
            <a:endParaRPr lang="en-US"/>
          </a:p>
        </p:txBody>
      </p:sp>
    </p:spTree>
    <p:extLst>
      <p:ext uri="{BB962C8B-B14F-4D97-AF65-F5344CB8AC3E}">
        <p14:creationId xmlns:p14="http://schemas.microsoft.com/office/powerpoint/2010/main" val="3934621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Main point:</a:t>
            </a:r>
            <a:r>
              <a:rPr lang="en-US" baseline="0" dirty="0" smtClean="0"/>
              <a:t> </a:t>
            </a:r>
          </a:p>
          <a:p>
            <a:endParaRPr lang="en-US" baseline="0" dirty="0" smtClean="0"/>
          </a:p>
          <a:p>
            <a:r>
              <a:rPr lang="en-US" baseline="0" dirty="0" smtClean="0"/>
              <a:t>This guide focuses on the 5 phases of a call and how to adapt for this program. </a:t>
            </a:r>
          </a:p>
          <a:p>
            <a:r>
              <a:rPr lang="en-US" baseline="0" dirty="0" smtClean="0"/>
              <a:t>This guide was also designed to support training and for the early phases of the pilot.</a:t>
            </a:r>
          </a:p>
          <a:p>
            <a:endParaRPr lang="en-US" dirty="0"/>
          </a:p>
          <a:p>
            <a:r>
              <a:rPr lang="en-US" dirty="0" smtClean="0"/>
              <a:t>*This is for demonstration – do not elaborate – discussion of content to follow</a:t>
            </a:r>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20</a:t>
            </a:fld>
            <a:endParaRPr lang="en-US"/>
          </a:p>
        </p:txBody>
      </p:sp>
    </p:spTree>
    <p:extLst>
      <p:ext uri="{BB962C8B-B14F-4D97-AF65-F5344CB8AC3E}">
        <p14:creationId xmlns:p14="http://schemas.microsoft.com/office/powerpoint/2010/main" val="3934621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smtClean="0"/>
          </a:p>
          <a:p>
            <a:endParaRPr lang="en-US" altLang="en-US" dirty="0" smtClean="0"/>
          </a:p>
          <a:p>
            <a:r>
              <a:rPr lang="en-US" altLang="en-US" dirty="0" smtClean="0"/>
              <a:t>We will consider practices that contribute to a difficult session: content, process and perceptual factors. </a:t>
            </a:r>
          </a:p>
          <a:p>
            <a:r>
              <a:rPr lang="en-US" altLang="en-US" dirty="0" smtClean="0"/>
              <a:t> </a:t>
            </a:r>
          </a:p>
          <a:p>
            <a:r>
              <a:rPr lang="en-US" altLang="en-US" dirty="0" smtClean="0"/>
              <a:t>We will explore common mental illnesses and their unique challenges. You should be aware of how these common mental health conditions may impact the client’s quit process. This training will also cover some basic strategies you can use with this population.</a:t>
            </a:r>
          </a:p>
          <a:p>
            <a:r>
              <a:rPr lang="en-US" altLang="en-US" dirty="0" smtClean="0"/>
              <a:t> </a:t>
            </a:r>
          </a:p>
          <a:p>
            <a:r>
              <a:rPr lang="en-US" altLang="en-US" dirty="0" smtClean="0"/>
              <a:t>Having a better understanding of the client’s situation will help you to make basic changes to your style so that you are talking about useful</a:t>
            </a:r>
            <a:r>
              <a:rPr lang="en-US" altLang="en-US" b="1" dirty="0" smtClean="0"/>
              <a:t> content</a:t>
            </a:r>
            <a:r>
              <a:rPr lang="en-US" altLang="en-US" dirty="0" smtClean="0"/>
              <a:t> in a way that makes sense to the client </a:t>
            </a:r>
            <a:r>
              <a:rPr lang="en-US" altLang="en-US" b="1" dirty="0" smtClean="0"/>
              <a:t>(process)</a:t>
            </a:r>
            <a:r>
              <a:rPr lang="en-US" altLang="en-US" dirty="0" smtClean="0"/>
              <a:t> without letting your </a:t>
            </a:r>
            <a:r>
              <a:rPr lang="en-US" altLang="en-US" b="1" dirty="0" smtClean="0"/>
              <a:t>perceptions</a:t>
            </a:r>
            <a:r>
              <a:rPr lang="en-US" altLang="en-US" dirty="0" smtClean="0"/>
              <a:t> interfere.</a:t>
            </a:r>
          </a:p>
          <a:p>
            <a:r>
              <a:rPr lang="en-US" altLang="en-US" dirty="0" smtClean="0"/>
              <a:t> </a:t>
            </a:r>
          </a:p>
          <a:p>
            <a:r>
              <a:rPr lang="en-US" altLang="en-US" i="1" dirty="0" smtClean="0"/>
              <a:t>Please note: this is not training on diagnosing clients, recommending treatment on mental health conditions, or becoming experts on common mental illnesses. </a:t>
            </a:r>
            <a:endParaRPr lang="en-US" altLang="en-US" dirty="0" smtClean="0"/>
          </a:p>
          <a:p>
            <a:r>
              <a:rPr lang="en-US" altLang="en-US" b="1" dirty="0" smtClean="0"/>
              <a:t> </a:t>
            </a:r>
            <a:endParaRPr lang="en-US" altLang="en-US" dirty="0" smtClean="0"/>
          </a:p>
          <a:p>
            <a:endParaRPr lang="en-US" altLang="en-US" dirty="0" smtClean="0"/>
          </a:p>
          <a:p>
            <a:endParaRPr lang="en-US" altLang="en-US" dirty="0" smtClean="0"/>
          </a:p>
          <a:p>
            <a:r>
              <a:rPr lang="en-US" altLang="en-US" dirty="0" smtClean="0"/>
              <a:t>One of the first steps towards providing better service to clients with mental illness is becoming aware of your own perceptions of this population. </a:t>
            </a:r>
          </a:p>
          <a:p>
            <a:r>
              <a:rPr lang="en-US" altLang="en-US" dirty="0" smtClean="0"/>
              <a:t>Write down one or two thoughts that cross your mind when you are conducting an intervention and someone reports struggling with mental illness.</a:t>
            </a:r>
          </a:p>
          <a:p>
            <a:endParaRPr lang="en-US" altLang="en-US"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t>3</a:t>
            </a:fld>
            <a:endParaRPr lang="en-US"/>
          </a:p>
        </p:txBody>
      </p:sp>
    </p:spTree>
    <p:extLst>
      <p:ext uri="{BB962C8B-B14F-4D97-AF65-F5344CB8AC3E}">
        <p14:creationId xmlns:p14="http://schemas.microsoft.com/office/powerpoint/2010/main" val="3190670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is animated</a:t>
            </a:r>
            <a:r>
              <a:rPr lang="en-US" baseline="0" dirty="0" smtClean="0"/>
              <a:t> </a:t>
            </a:r>
          </a:p>
          <a:p>
            <a:r>
              <a:rPr lang="en-US" baseline="0" dirty="0" smtClean="0"/>
              <a:t>Note* I set this up to introduce the topic by reviewing the related pre-assessment question</a:t>
            </a:r>
          </a:p>
          <a:p>
            <a:endParaRPr lang="en-US" baseline="0" dirty="0" smtClean="0"/>
          </a:p>
          <a:p>
            <a:r>
              <a:rPr lang="en-US" baseline="0" dirty="0" smtClean="0"/>
              <a:t>“The first topic is depression.  During the pre-assessment you responded to the question that is an example of how major depression presents. </a:t>
            </a:r>
          </a:p>
          <a:p>
            <a:r>
              <a:rPr lang="en-US" baseline="0" dirty="0" smtClean="0"/>
              <a:t>– A participant who presents with low motivation, talks slow and appears somewhat disengaged.</a:t>
            </a:r>
          </a:p>
          <a:p>
            <a:endParaRPr lang="en-US" baseline="0" dirty="0" smtClean="0"/>
          </a:p>
          <a:p>
            <a:r>
              <a:rPr lang="en-US" baseline="0" dirty="0" smtClean="0"/>
              <a:t>What you may observe with these participants:</a:t>
            </a:r>
          </a:p>
          <a:p>
            <a:pPr marL="181240" indent="-181240" defTabSz="966612">
              <a:buFont typeface="Arial" panose="020B0604020202020204" pitchFamily="34" charset="0"/>
              <a:buChar char="•"/>
              <a:defRPr/>
            </a:pPr>
            <a:r>
              <a:rPr lang="en-US" sz="1300" dirty="0"/>
              <a:t>Low tone of speech/or slow speech pace</a:t>
            </a:r>
          </a:p>
          <a:p>
            <a:pPr marL="181240" indent="-181240" defTabSz="966612">
              <a:buFont typeface="Arial" panose="020B0604020202020204" pitchFamily="34" charset="0"/>
              <a:buChar char="•"/>
              <a:defRPr/>
            </a:pPr>
            <a:r>
              <a:rPr lang="en-US" sz="1300" dirty="0"/>
              <a:t>Verbalizing a lack of motivation to achieve their goal of quitting</a:t>
            </a:r>
          </a:p>
          <a:p>
            <a:pPr marL="181240" indent="-181240" defTabSz="966612">
              <a:buFont typeface="Arial" panose="020B0604020202020204" pitchFamily="34" charset="0"/>
              <a:buChar char="•"/>
              <a:defRPr/>
            </a:pPr>
            <a:r>
              <a:rPr lang="en-US" sz="1300" dirty="0"/>
              <a:t>Difficult to engage in planning during the action phase.”</a:t>
            </a:r>
          </a:p>
          <a:p>
            <a:pPr defTabSz="966612">
              <a:defRPr/>
            </a:pPr>
            <a:endParaRPr lang="en-US" sz="1300" dirty="0"/>
          </a:p>
          <a:p>
            <a:pPr defTabSz="966612">
              <a:defRPr/>
            </a:pPr>
            <a:r>
              <a:rPr lang="en-US" sz="1300" i="1" dirty="0"/>
              <a:t>Click to show sample responses: and use these responses to elaborate on strategies</a:t>
            </a:r>
          </a:p>
          <a:p>
            <a:pPr defTabSz="966612">
              <a:defRPr/>
            </a:pPr>
            <a:r>
              <a:rPr lang="en-US" sz="1300" dirty="0"/>
              <a:t>Then review strategies for managing –  Use QRGs for a screen visual.  </a:t>
            </a:r>
          </a:p>
          <a:p>
            <a:pPr defTabSz="966612">
              <a:defRPr/>
            </a:pPr>
            <a:endParaRPr lang="en-US" sz="1300" dirty="0"/>
          </a:p>
          <a:p>
            <a:pPr defTabSz="966612">
              <a:defRPr/>
            </a:pPr>
            <a:r>
              <a:rPr lang="en-US" sz="1300" dirty="0"/>
              <a:t>Summarize – rather than elaborate on items. </a:t>
            </a:r>
          </a:p>
          <a:p>
            <a:pPr defTabSz="966612">
              <a:defRPr/>
            </a:pPr>
            <a:r>
              <a:rPr lang="en-US" sz="1300" dirty="0"/>
              <a:t>We will follow up – reinforce after the role play.</a:t>
            </a:r>
          </a:p>
        </p:txBody>
      </p:sp>
      <p:sp>
        <p:nvSpPr>
          <p:cNvPr id="4" name="Slide Number Placeholder 3"/>
          <p:cNvSpPr>
            <a:spLocks noGrp="1"/>
          </p:cNvSpPr>
          <p:nvPr>
            <p:ph type="sldNum" sz="quarter" idx="10"/>
          </p:nvPr>
        </p:nvSpPr>
        <p:spPr/>
        <p:txBody>
          <a:bodyPr/>
          <a:lstStyle/>
          <a:p>
            <a:fld id="{436492AF-BC2A-4188-B06F-754C36A745CF}" type="slidenum">
              <a:rPr lang="en-US" smtClean="0"/>
              <a:t>21</a:t>
            </a:fld>
            <a:endParaRPr lang="en-US"/>
          </a:p>
        </p:txBody>
      </p:sp>
    </p:spTree>
    <p:extLst>
      <p:ext uri="{BB962C8B-B14F-4D97-AF65-F5344CB8AC3E}">
        <p14:creationId xmlns:p14="http://schemas.microsoft.com/office/powerpoint/2010/main" val="147640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During the pre-assessment you responded to the question that is an example of how major depression presents. </a:t>
            </a:r>
          </a:p>
          <a:p>
            <a:r>
              <a:rPr lang="en-US" baseline="0" dirty="0" smtClean="0"/>
              <a:t>– A participant who presents </a:t>
            </a:r>
            <a:r>
              <a:rPr lang="en-US" b="0" dirty="0" smtClean="0"/>
              <a:t>rapid speech, high levels of stress, low confidence and high level of worry about the quitting process</a:t>
            </a:r>
          </a:p>
          <a:p>
            <a:endParaRPr lang="en-US" b="1" baseline="0" dirty="0" smtClean="0"/>
          </a:p>
          <a:p>
            <a:r>
              <a:rPr lang="en-US" baseline="0" dirty="0" smtClean="0"/>
              <a:t>What you may observe with these participants:</a:t>
            </a:r>
          </a:p>
          <a:p>
            <a:pPr marL="181240" indent="-181240" defTabSz="966612">
              <a:buFont typeface="Arial" panose="020B0604020202020204" pitchFamily="34" charset="0"/>
              <a:buChar char="•"/>
              <a:defRPr/>
            </a:pPr>
            <a:r>
              <a:rPr lang="en-US" sz="1300" dirty="0"/>
              <a:t>Negative Self-Talk, which can stems from negative thoughts about one’s own ability. </a:t>
            </a:r>
          </a:p>
          <a:p>
            <a:pPr marL="181240" indent="-181240" defTabSz="966612">
              <a:buFont typeface="Arial" panose="020B0604020202020204" pitchFamily="34" charset="0"/>
              <a:buChar char="•"/>
              <a:defRPr/>
            </a:pPr>
            <a:r>
              <a:rPr lang="en-US" sz="1300" dirty="0"/>
              <a:t>Avoidant speech patterns or difficult to engage or unwilling to share the conversation with the coach. </a:t>
            </a:r>
          </a:p>
          <a:p>
            <a:pPr marL="181240" indent="-181240" defTabSz="966612">
              <a:buFont typeface="Arial" panose="020B0604020202020204" pitchFamily="34" charset="0"/>
              <a:buChar char="•"/>
              <a:defRPr/>
            </a:pPr>
            <a:r>
              <a:rPr lang="en-US" sz="1300" dirty="0"/>
              <a:t>Low confidence in their ability to accomplish their goal of quitting.</a:t>
            </a:r>
          </a:p>
          <a:p>
            <a:pPr marL="181240" indent="-181240" defTabSz="966612">
              <a:buFont typeface="Arial" panose="020B0604020202020204" pitchFamily="34" charset="0"/>
              <a:buChar char="•"/>
              <a:defRPr/>
            </a:pPr>
            <a:endParaRPr lang="en-US" sz="1300" dirty="0"/>
          </a:p>
          <a:p>
            <a:pPr defTabSz="966612">
              <a:defRPr/>
            </a:pPr>
            <a:endParaRPr lang="en-US" sz="1300" dirty="0"/>
          </a:p>
          <a:p>
            <a:pPr marL="181240" indent="-181240">
              <a:buFont typeface="Arial" panose="020B0604020202020204" pitchFamily="34" charset="0"/>
              <a:buChar char="•"/>
            </a:pPr>
            <a:endParaRPr lang="en-US" b="0" dirty="0"/>
          </a:p>
        </p:txBody>
      </p:sp>
      <p:sp>
        <p:nvSpPr>
          <p:cNvPr id="4" name="Slide Number Placeholder 3"/>
          <p:cNvSpPr>
            <a:spLocks noGrp="1"/>
          </p:cNvSpPr>
          <p:nvPr>
            <p:ph type="sldNum" sz="quarter" idx="10"/>
          </p:nvPr>
        </p:nvSpPr>
        <p:spPr/>
        <p:txBody>
          <a:bodyPr/>
          <a:lstStyle/>
          <a:p>
            <a:fld id="{436492AF-BC2A-4188-B06F-754C36A745CF}" type="slidenum">
              <a:rPr lang="en-US" smtClean="0"/>
              <a:t>22</a:t>
            </a:fld>
            <a:endParaRPr lang="en-US"/>
          </a:p>
        </p:txBody>
      </p:sp>
    </p:spTree>
    <p:extLst>
      <p:ext uri="{BB962C8B-B14F-4D97-AF65-F5344CB8AC3E}">
        <p14:creationId xmlns:p14="http://schemas.microsoft.com/office/powerpoint/2010/main" val="2196726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similar strategy,</a:t>
            </a:r>
          </a:p>
          <a:p>
            <a:endParaRPr lang="en-US" dirty="0" smtClean="0"/>
          </a:p>
          <a:p>
            <a:r>
              <a:rPr lang="en-US" dirty="0" smtClean="0"/>
              <a:t>Introduce topic using assessment question.</a:t>
            </a:r>
          </a:p>
          <a:p>
            <a:endParaRPr lang="en-US" dirty="0" smtClean="0"/>
          </a:p>
          <a:p>
            <a:r>
              <a:rPr lang="en-US" dirty="0" smtClean="0"/>
              <a:t>Review</a:t>
            </a:r>
            <a:r>
              <a:rPr lang="en-US" baseline="0" dirty="0" smtClean="0"/>
              <a:t> that the prt will present with: </a:t>
            </a:r>
          </a:p>
          <a:p>
            <a:endParaRPr lang="en-US" baseline="0" dirty="0" smtClean="0"/>
          </a:p>
          <a:p>
            <a:r>
              <a:rPr lang="en-US" b="1" baseline="0" dirty="0" smtClean="0"/>
              <a:t>Schizophrenia – Abnormal Speech</a:t>
            </a:r>
          </a:p>
          <a:p>
            <a:pPr marL="181240" indent="-181240" defTabSz="966612">
              <a:buFont typeface="Arial" panose="020B0604020202020204" pitchFamily="34" charset="0"/>
              <a:buChar char="•"/>
              <a:defRPr/>
            </a:pPr>
            <a:r>
              <a:rPr lang="en-US" sz="1300" dirty="0"/>
              <a:t>Inappropriate or bizarre speech</a:t>
            </a:r>
          </a:p>
          <a:p>
            <a:pPr marL="181240" indent="-181240" defTabSz="966612">
              <a:buFont typeface="Arial" panose="020B0604020202020204" pitchFamily="34" charset="0"/>
              <a:buChar char="•"/>
              <a:defRPr/>
            </a:pPr>
            <a:r>
              <a:rPr lang="en-US" sz="1300" dirty="0"/>
              <a:t>Nonsensical way of speaking, that may present itself as jumping around or disorganized speech. </a:t>
            </a:r>
          </a:p>
          <a:p>
            <a:pPr marL="181240" indent="-181240" defTabSz="966612">
              <a:buFont typeface="Arial" panose="020B0604020202020204" pitchFamily="34" charset="0"/>
              <a:buChar char="•"/>
              <a:defRPr/>
            </a:pPr>
            <a:r>
              <a:rPr lang="en-US" sz="1300" dirty="0"/>
              <a:t>Difficulty focusing or concentrating on the topic on the topic at hand. </a:t>
            </a:r>
          </a:p>
          <a:p>
            <a:endParaRPr lang="en-US" baseline="0" dirty="0" smtClean="0"/>
          </a:p>
          <a:p>
            <a:endParaRPr lang="en-US" baseline="0" dirty="0" smtClean="0"/>
          </a:p>
          <a:p>
            <a:r>
              <a:rPr lang="en-US" sz="1300" b="1" dirty="0"/>
              <a:t>Psychosis</a:t>
            </a:r>
          </a:p>
          <a:p>
            <a:pPr marL="181240" indent="-181240" defTabSz="966612">
              <a:buFont typeface="Arial" panose="020B0604020202020204" pitchFamily="34" charset="0"/>
              <a:buChar char="•"/>
              <a:defRPr/>
            </a:pPr>
            <a:r>
              <a:rPr lang="en-US" sz="1300" dirty="0"/>
              <a:t>False Beliefs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23</a:t>
            </a:fld>
            <a:endParaRPr lang="en-US"/>
          </a:p>
        </p:txBody>
      </p:sp>
    </p:spTree>
    <p:extLst>
      <p:ext uri="{BB962C8B-B14F-4D97-AF65-F5344CB8AC3E}">
        <p14:creationId xmlns:p14="http://schemas.microsoft.com/office/powerpoint/2010/main" val="723687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Three Success Outcomes</a:t>
            </a:r>
          </a:p>
          <a:p>
            <a:pPr marL="628650" lvl="1" indent="-171450">
              <a:buFont typeface="Arial" pitchFamily="34" charset="0"/>
              <a:buChar char="•"/>
            </a:pPr>
            <a:r>
              <a:rPr lang="en-US" dirty="0" smtClean="0"/>
              <a:t>Acceptance</a:t>
            </a:r>
            <a:r>
              <a:rPr lang="en-US" baseline="0" dirty="0" smtClean="0"/>
              <a:t> Rates</a:t>
            </a:r>
          </a:p>
          <a:p>
            <a:pPr marL="1085850" lvl="2" indent="-171450">
              <a:buFont typeface="Arial" pitchFamily="34" charset="0"/>
              <a:buChar char="•"/>
            </a:pPr>
            <a:r>
              <a:rPr lang="en-US" baseline="0" dirty="0" smtClean="0"/>
              <a:t>IF we offer the program will participants choose this additional services? </a:t>
            </a:r>
          </a:p>
          <a:p>
            <a:pPr marL="628650" lvl="1" indent="-171450">
              <a:buFont typeface="Arial" pitchFamily="34" charset="0"/>
              <a:buChar char="•"/>
            </a:pPr>
            <a:r>
              <a:rPr lang="en-US" baseline="0" dirty="0" smtClean="0"/>
              <a:t>Engagement Outcomes</a:t>
            </a:r>
          </a:p>
          <a:p>
            <a:pPr marL="1085850" lvl="2" indent="-171450">
              <a:buFont typeface="Arial" pitchFamily="34" charset="0"/>
              <a:buChar char="•"/>
            </a:pPr>
            <a:r>
              <a:rPr lang="en-US" baseline="0" dirty="0" smtClean="0"/>
              <a:t>Can we improve the engagement rates within this population?</a:t>
            </a:r>
          </a:p>
          <a:p>
            <a:pPr marL="628650" lvl="1" indent="-171450">
              <a:buFont typeface="Arial" pitchFamily="34" charset="0"/>
              <a:buChar char="•"/>
            </a:pPr>
            <a:r>
              <a:rPr lang="en-US" baseline="0" dirty="0" smtClean="0"/>
              <a:t>Quit Outcomes</a:t>
            </a:r>
          </a:p>
          <a:p>
            <a:pPr marL="1085850" lvl="2" indent="-171450">
              <a:buFont typeface="Arial" pitchFamily="34" charset="0"/>
              <a:buChar char="•"/>
            </a:pPr>
            <a:r>
              <a:rPr lang="en-US" baseline="0" dirty="0" smtClean="0"/>
              <a:t>Can we improve the quit outcomes from this population?</a:t>
            </a:r>
          </a:p>
        </p:txBody>
      </p:sp>
      <p:sp>
        <p:nvSpPr>
          <p:cNvPr id="4" name="Slide Number Placeholder 3"/>
          <p:cNvSpPr>
            <a:spLocks noGrp="1"/>
          </p:cNvSpPr>
          <p:nvPr>
            <p:ph type="sldNum" sz="quarter" idx="10"/>
          </p:nvPr>
        </p:nvSpPr>
        <p:spPr/>
        <p:txBody>
          <a:bodyPr/>
          <a:lstStyle/>
          <a:p>
            <a:fld id="{436492AF-BC2A-4188-B06F-754C36A745CF}" type="slidenum">
              <a:rPr lang="en-US" smtClean="0"/>
              <a:t>25</a:t>
            </a:fld>
            <a:endParaRPr lang="en-US" dirty="0"/>
          </a:p>
        </p:txBody>
      </p:sp>
    </p:spTree>
    <p:extLst>
      <p:ext uri="{BB962C8B-B14F-4D97-AF65-F5344CB8AC3E}">
        <p14:creationId xmlns:p14="http://schemas.microsoft.com/office/powerpoint/2010/main" val="2017708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310 Enrolled Participants</a:t>
            </a:r>
          </a:p>
          <a:p>
            <a:pPr lvl="1"/>
            <a:r>
              <a:rPr lang="en-US" sz="2000" dirty="0" smtClean="0"/>
              <a:t>275 active participants</a:t>
            </a:r>
          </a:p>
          <a:p>
            <a:endParaRPr lang="en-US" sz="2000" dirty="0" smtClean="0"/>
          </a:p>
          <a:p>
            <a:r>
              <a:rPr lang="en-US" sz="2000" dirty="0" smtClean="0"/>
              <a:t>Tier 1 Conditions vs Tier 2 Conditions</a:t>
            </a:r>
          </a:p>
          <a:p>
            <a:pPr lvl="1"/>
            <a:r>
              <a:rPr lang="en-US" sz="1600" dirty="0" smtClean="0"/>
              <a:t>66% (205) participants reported a Tier 1 Mental Health Conditions</a:t>
            </a:r>
          </a:p>
          <a:p>
            <a:pPr lvl="1"/>
            <a:r>
              <a:rPr lang="en-US" sz="1600" dirty="0" smtClean="0"/>
              <a:t>34% (105) participants reported a Tier 2 Mental Health Conditions</a:t>
            </a:r>
          </a:p>
          <a:p>
            <a:endParaRPr lang="en-US" sz="2000" dirty="0" smtClean="0"/>
          </a:p>
          <a:p>
            <a:r>
              <a:rPr lang="en-US" sz="2000" b="1" dirty="0" smtClean="0"/>
              <a:t>The following slide</a:t>
            </a:r>
            <a:r>
              <a:rPr lang="en-US" sz="2000" b="1" baseline="0" dirty="0" smtClean="0"/>
              <a:t> is based on End of Program Surveys that were conducted at 3 months post enrollment date</a:t>
            </a:r>
          </a:p>
          <a:p>
            <a:r>
              <a:rPr lang="en-US" sz="2000" b="1" baseline="0" dirty="0" smtClean="0"/>
              <a:t>	</a:t>
            </a:r>
            <a:r>
              <a:rPr lang="en-US" sz="2000" b="1" dirty="0" smtClean="0"/>
              <a:t>Response rate of EOP surveys is 37%</a:t>
            </a:r>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26</a:t>
            </a:fld>
            <a:endParaRPr lang="en-US" dirty="0"/>
          </a:p>
        </p:txBody>
      </p:sp>
    </p:spTree>
    <p:extLst>
      <p:ext uri="{BB962C8B-B14F-4D97-AF65-F5344CB8AC3E}">
        <p14:creationId xmlns:p14="http://schemas.microsoft.com/office/powerpoint/2010/main" val="3082371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a data pull</a:t>
            </a:r>
            <a:r>
              <a:rPr lang="en-US" sz="1200" kern="1200" baseline="0" dirty="0" smtClean="0">
                <a:solidFill>
                  <a:schemeClr val="tx1"/>
                </a:solidFill>
                <a:effectLst/>
                <a:latin typeface="+mn-lt"/>
                <a:ea typeface="+mn-ea"/>
                <a:cs typeface="+mn-cs"/>
              </a:rPr>
              <a:t> of all participants enrolled in the program we saw engagement rates go up to 3.5 for this program.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The other charts are from EOP responses.</a:t>
            </a:r>
            <a:endParaRPr lang="en-US" sz="1200" kern="1200" dirty="0" smtClean="0">
              <a:solidFill>
                <a:schemeClr val="tx1"/>
              </a:solidFill>
              <a:effectLst/>
              <a:latin typeface="+mn-lt"/>
              <a:ea typeface="+mn-ea"/>
              <a:cs typeface="+mn-cs"/>
            </a:endParaRPr>
          </a:p>
          <a:p>
            <a:endParaRPr lang="en-US" sz="2000" dirty="0" smtClean="0"/>
          </a:p>
          <a:p>
            <a:endParaRPr lang="en-US" sz="2000" dirty="0" smtClean="0"/>
          </a:p>
          <a:p>
            <a:r>
              <a:rPr lang="en-US" sz="2000" dirty="0" smtClean="0"/>
              <a:t>What was your experience with the number of completed calls? </a:t>
            </a:r>
          </a:p>
          <a:p>
            <a:pPr lvl="1"/>
            <a:r>
              <a:rPr lang="en-US" sz="1600" dirty="0" smtClean="0"/>
              <a:t>63% (38) reported the number of calls they completed was just right. </a:t>
            </a:r>
          </a:p>
          <a:p>
            <a:pPr lvl="2"/>
            <a:r>
              <a:rPr lang="en-US" sz="1400" dirty="0" smtClean="0"/>
              <a:t>This group averaged 5.2 completed calls. </a:t>
            </a:r>
          </a:p>
          <a:p>
            <a:pPr lvl="1"/>
            <a:r>
              <a:rPr lang="en-US" sz="1600" dirty="0" smtClean="0"/>
              <a:t>31% (20) reported the number of calls they completed was too few. </a:t>
            </a:r>
          </a:p>
          <a:p>
            <a:pPr lvl="2"/>
            <a:r>
              <a:rPr lang="en-US" sz="1400" dirty="0" smtClean="0"/>
              <a:t>This group averaged  5.5 completed calls. </a:t>
            </a:r>
          </a:p>
          <a:p>
            <a:pPr lvl="1"/>
            <a:r>
              <a:rPr lang="en-US" sz="1600" dirty="0" smtClean="0"/>
              <a:t>6% (3) reported the number of calls they completed was too many. </a:t>
            </a:r>
          </a:p>
          <a:p>
            <a:pPr lvl="2"/>
            <a:r>
              <a:rPr lang="en-US" sz="1400" dirty="0" smtClean="0"/>
              <a:t>This group average 2.45 completed calls.</a:t>
            </a:r>
          </a:p>
        </p:txBody>
      </p:sp>
      <p:sp>
        <p:nvSpPr>
          <p:cNvPr id="4" name="Slide Number Placeholder 3"/>
          <p:cNvSpPr>
            <a:spLocks noGrp="1"/>
          </p:cNvSpPr>
          <p:nvPr>
            <p:ph type="sldNum" sz="quarter" idx="10"/>
          </p:nvPr>
        </p:nvSpPr>
        <p:spPr/>
        <p:txBody>
          <a:bodyPr/>
          <a:lstStyle/>
          <a:p>
            <a:fld id="{436492AF-BC2A-4188-B06F-754C36A745CF}" type="slidenum">
              <a:rPr lang="en-US" smtClean="0"/>
              <a:t>27</a:t>
            </a:fld>
            <a:endParaRPr lang="en-US" dirty="0"/>
          </a:p>
        </p:txBody>
      </p:sp>
    </p:spTree>
    <p:extLst>
      <p:ext uri="{BB962C8B-B14F-4D97-AF65-F5344CB8AC3E}">
        <p14:creationId xmlns:p14="http://schemas.microsoft.com/office/powerpoint/2010/main" val="28660924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itchFamily="34" charset="0"/>
              <a:buNone/>
            </a:pPr>
            <a:r>
              <a:rPr lang="en-US" sz="1400" b="0" dirty="0" smtClean="0"/>
              <a:t>What is the story</a:t>
            </a:r>
            <a:r>
              <a:rPr lang="en-US" sz="1400" b="0" baseline="0" dirty="0" smtClean="0"/>
              <a:t> – what is </a:t>
            </a:r>
            <a:r>
              <a:rPr lang="en-US" sz="1400" b="0" dirty="0" smtClean="0"/>
              <a:t>important about</a:t>
            </a:r>
            <a:r>
              <a:rPr lang="en-US" sz="1400" b="0" baseline="0" dirty="0" smtClean="0"/>
              <a:t> this</a:t>
            </a:r>
            <a:endParaRPr lang="en-US" sz="1400" b="0" dirty="0" smtClean="0"/>
          </a:p>
          <a:p>
            <a:pPr marL="285750" lvl="0" indent="-285750">
              <a:buFont typeface="Arial" pitchFamily="34" charset="0"/>
              <a:buChar char="•"/>
            </a:pPr>
            <a:endParaRPr lang="en-US" sz="1400" b="0" dirty="0" smtClean="0"/>
          </a:p>
          <a:p>
            <a:pPr marL="285750" lvl="0" indent="-285750">
              <a:buFont typeface="Arial" pitchFamily="34" charset="0"/>
              <a:buChar char="•"/>
            </a:pPr>
            <a:r>
              <a:rPr lang="en-US" sz="1400" b="0" dirty="0" smtClean="0"/>
              <a:t>99%</a:t>
            </a:r>
            <a:r>
              <a:rPr lang="en-US" sz="1400" b="0" baseline="0" dirty="0" smtClean="0"/>
              <a:t> of Prts were dosed for NRT</a:t>
            </a:r>
          </a:p>
          <a:p>
            <a:pPr marL="742950" lvl="1" indent="-285750">
              <a:buFont typeface="Arial" pitchFamily="34" charset="0"/>
              <a:buChar char="•"/>
            </a:pPr>
            <a:r>
              <a:rPr lang="en-US" sz="1400" b="0" baseline="0" dirty="0" smtClean="0"/>
              <a:t>100% of Tier 1 Prts</a:t>
            </a:r>
          </a:p>
          <a:p>
            <a:pPr marL="742950" lvl="1" indent="-285750">
              <a:buFont typeface="Arial" pitchFamily="34" charset="0"/>
              <a:buChar char="•"/>
            </a:pPr>
            <a:r>
              <a:rPr lang="en-US" sz="1400" b="0" baseline="0" dirty="0" smtClean="0"/>
              <a:t>97% of Tier 2 </a:t>
            </a:r>
            <a:r>
              <a:rPr lang="en-US" sz="1400" b="0" baseline="0" dirty="0" err="1" smtClean="0"/>
              <a:t>Prts</a:t>
            </a:r>
            <a:endParaRPr lang="en-US" sz="1400" b="0" baseline="0" dirty="0" smtClean="0"/>
          </a:p>
          <a:p>
            <a:pPr marL="285750" lvl="0" indent="-285750">
              <a:buFont typeface="Arial" pitchFamily="34" charset="0"/>
              <a:buChar char="•"/>
            </a:pPr>
            <a:r>
              <a:rPr lang="en-US" sz="1400" b="0" baseline="0" dirty="0" smtClean="0"/>
              <a:t>92% of participants asked confirmed using NRT</a:t>
            </a:r>
          </a:p>
          <a:p>
            <a:pPr marL="285750" lvl="0" indent="-285750">
              <a:buFont typeface="Arial" pitchFamily="34" charset="0"/>
              <a:buChar char="•"/>
            </a:pPr>
            <a:r>
              <a:rPr lang="en-US" sz="1400" b="0" baseline="0" dirty="0" smtClean="0"/>
              <a:t>53% of </a:t>
            </a:r>
            <a:r>
              <a:rPr lang="en-US" sz="1400" b="0" baseline="0" dirty="0" err="1" smtClean="0"/>
              <a:t>Prt</a:t>
            </a:r>
            <a:r>
              <a:rPr lang="en-US" sz="1400" b="0" baseline="0" dirty="0" smtClean="0"/>
              <a:t> received all 3 shipments</a:t>
            </a:r>
          </a:p>
          <a:p>
            <a:pPr marL="742950" lvl="1" indent="-285750">
              <a:buFont typeface="Arial" pitchFamily="34" charset="0"/>
              <a:buChar char="•"/>
            </a:pPr>
            <a:r>
              <a:rPr lang="en-US" sz="1400" b="0" baseline="0" dirty="0" smtClean="0"/>
              <a:t>59% Tier 1</a:t>
            </a:r>
          </a:p>
          <a:p>
            <a:pPr marL="742950" lvl="1" indent="-285750">
              <a:buFont typeface="Arial" pitchFamily="34" charset="0"/>
              <a:buChar char="•"/>
            </a:pPr>
            <a:r>
              <a:rPr lang="en-US" sz="1400" b="0" baseline="0" dirty="0" smtClean="0"/>
              <a:t>41% Tier 2</a:t>
            </a:r>
          </a:p>
          <a:p>
            <a:pPr marL="285750" lvl="0" indent="-285750">
              <a:buFont typeface="Arial" pitchFamily="34" charset="0"/>
              <a:buChar char="•"/>
            </a:pPr>
            <a:r>
              <a:rPr lang="en-US" sz="1400" b="0" baseline="0" dirty="0" smtClean="0"/>
              <a:t>75% were dosed for Combination NRT</a:t>
            </a:r>
          </a:p>
          <a:p>
            <a:pPr marL="742950" lvl="1" indent="-285750">
              <a:buFont typeface="Arial" pitchFamily="34" charset="0"/>
              <a:buChar char="•"/>
            </a:pPr>
            <a:r>
              <a:rPr lang="en-US" sz="1400" b="0" baseline="0" dirty="0" smtClean="0"/>
              <a:t>71% were dosed for Patch + </a:t>
            </a:r>
            <a:r>
              <a:rPr lang="en-US" sz="1400" b="0" baseline="0" dirty="0" err="1" smtClean="0"/>
              <a:t>Loz</a:t>
            </a:r>
            <a:endParaRPr lang="en-US" sz="1400" b="0" baseline="0" dirty="0" smtClean="0"/>
          </a:p>
          <a:p>
            <a:pPr marL="742950" lvl="1" indent="-285750">
              <a:buFont typeface="Arial" pitchFamily="34" charset="0"/>
              <a:buChar char="•"/>
            </a:pPr>
            <a:r>
              <a:rPr lang="en-US" sz="1400" b="0" baseline="0" dirty="0" smtClean="0"/>
              <a:t>29% were dosed for Patch + Gum</a:t>
            </a:r>
          </a:p>
          <a:p>
            <a:pPr marL="285750" lvl="0" indent="-285750">
              <a:buFont typeface="Arial" pitchFamily="34" charset="0"/>
              <a:buChar char="•"/>
            </a:pPr>
            <a:endParaRPr lang="en-US" sz="1400" b="0" baseline="0" dirty="0" smtClean="0"/>
          </a:p>
          <a:p>
            <a:pPr lvl="1"/>
            <a:endParaRPr lang="en-US" sz="1400" b="1"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28</a:t>
            </a:fld>
            <a:endParaRPr lang="en-US" dirty="0"/>
          </a:p>
        </p:txBody>
      </p:sp>
    </p:spTree>
    <p:extLst>
      <p:ext uri="{BB962C8B-B14F-4D97-AF65-F5344CB8AC3E}">
        <p14:creationId xmlns:p14="http://schemas.microsoft.com/office/powerpoint/2010/main" val="1437311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Tier 1 Reporting a Provider 59%</a:t>
            </a:r>
            <a:r>
              <a:rPr lang="en-US" baseline="0" dirty="0" smtClean="0"/>
              <a:t> (118)</a:t>
            </a:r>
          </a:p>
          <a:p>
            <a:pPr marL="171450" indent="-171450">
              <a:buFont typeface="Arial" pitchFamily="34" charset="0"/>
              <a:buChar char="•"/>
            </a:pPr>
            <a:r>
              <a:rPr lang="en-US" baseline="0" dirty="0" smtClean="0"/>
              <a:t>Tier 2 Reporting a Provider 36% (38) </a:t>
            </a:r>
          </a:p>
          <a:p>
            <a:pPr marL="171450" indent="-171450">
              <a:buFont typeface="Arial" pitchFamily="34" charset="0"/>
              <a:buChar char="•"/>
            </a:pPr>
            <a:endParaRPr lang="en-US" baseline="0" dirty="0" smtClean="0"/>
          </a:p>
          <a:p>
            <a:pPr marL="285750" lvl="0" indent="-285750">
              <a:buFont typeface="Arial" pitchFamily="34" charset="0"/>
              <a:buChar char="•"/>
            </a:pPr>
            <a:r>
              <a:rPr lang="en-US" sz="1600" dirty="0" smtClean="0"/>
              <a:t>55% (33) reported speaking with their Mental Health Provider once enrolling in Quitline Services</a:t>
            </a:r>
            <a:r>
              <a:rPr lang="en-US" sz="1600" baseline="0" dirty="0" smtClean="0"/>
              <a:t> </a:t>
            </a:r>
            <a:r>
              <a:rPr lang="en-US" sz="1400" dirty="0" smtClean="0"/>
              <a:t>82% of those participants reported talking to their Mental Health Provider about their quit attempt</a:t>
            </a:r>
          </a:p>
        </p:txBody>
      </p:sp>
      <p:sp>
        <p:nvSpPr>
          <p:cNvPr id="4" name="Slide Number Placeholder 3"/>
          <p:cNvSpPr>
            <a:spLocks noGrp="1"/>
          </p:cNvSpPr>
          <p:nvPr>
            <p:ph type="sldNum" sz="quarter" idx="10"/>
          </p:nvPr>
        </p:nvSpPr>
        <p:spPr/>
        <p:txBody>
          <a:bodyPr/>
          <a:lstStyle/>
          <a:p>
            <a:fld id="{436492AF-BC2A-4188-B06F-754C36A745CF}" type="slidenum">
              <a:rPr lang="en-US" smtClean="0"/>
              <a:t>29</a:t>
            </a:fld>
            <a:endParaRPr lang="en-US" dirty="0"/>
          </a:p>
        </p:txBody>
      </p:sp>
    </p:spTree>
    <p:extLst>
      <p:ext uri="{BB962C8B-B14F-4D97-AF65-F5344CB8AC3E}">
        <p14:creationId xmlns:p14="http://schemas.microsoft.com/office/powerpoint/2010/main" val="2744639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were able to increase quit rates among this group to 37%. Compared to previous data showing quit rates among all </a:t>
            </a:r>
            <a:r>
              <a:rPr lang="en-US" baseline="0" dirty="0" err="1" smtClean="0"/>
              <a:t>prts</a:t>
            </a:r>
            <a:r>
              <a:rPr lang="en-US" baseline="0" dirty="0" smtClean="0"/>
              <a:t> with MHCs of 22%. </a:t>
            </a:r>
          </a:p>
          <a:p>
            <a:endParaRPr lang="en-US" baseline="0" dirty="0" smtClean="0"/>
          </a:p>
          <a:p>
            <a:r>
              <a:rPr lang="en-US" baseline="0" dirty="0" smtClean="0"/>
              <a:t>33% quit rates for tier 1 conditions and 46% quit rates for tier 2 condition. </a:t>
            </a:r>
          </a:p>
          <a:p>
            <a:endParaRPr lang="en-US" baseline="0" dirty="0" smtClean="0"/>
          </a:p>
          <a:p>
            <a:r>
              <a:rPr lang="en-US" baseline="0" dirty="0" smtClean="0"/>
              <a:t>This shows that we can move the dial on quit rates, but that those with more severe mental health conditions still struggle with quitting. </a:t>
            </a:r>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30</a:t>
            </a:fld>
            <a:endParaRPr lang="en-US" dirty="0"/>
          </a:p>
        </p:txBody>
      </p:sp>
    </p:spTree>
    <p:extLst>
      <p:ext uri="{BB962C8B-B14F-4D97-AF65-F5344CB8AC3E}">
        <p14:creationId xmlns:p14="http://schemas.microsoft.com/office/powerpoint/2010/main" val="27833899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Was your quit coach helpful? </a:t>
            </a:r>
          </a:p>
          <a:p>
            <a:pPr lvl="1"/>
            <a:r>
              <a:rPr lang="en-US" sz="1600" dirty="0" smtClean="0"/>
              <a:t>94% (61) reported they found their quit coach somewhat to very helpful during their most recent quit attempt. </a:t>
            </a:r>
          </a:p>
          <a:p>
            <a:r>
              <a:rPr lang="en-US" sz="2000" dirty="0" smtClean="0"/>
              <a:t>Compared to when you first enrolled in the program, how confident are you that you can quit and/or stay quit?</a:t>
            </a:r>
          </a:p>
          <a:p>
            <a:pPr lvl="1"/>
            <a:r>
              <a:rPr lang="en-US" sz="1600" dirty="0" smtClean="0"/>
              <a:t>70% (43)reported their confidence increased since joining the program</a:t>
            </a:r>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31</a:t>
            </a:fld>
            <a:endParaRPr lang="en-US" dirty="0"/>
          </a:p>
        </p:txBody>
      </p:sp>
    </p:spTree>
    <p:extLst>
      <p:ext uri="{BB962C8B-B14F-4D97-AF65-F5344CB8AC3E}">
        <p14:creationId xmlns:p14="http://schemas.microsoft.com/office/powerpoint/2010/main" val="286479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smtClean="0"/>
          </a:p>
          <a:p>
            <a:endParaRPr lang="en-US" altLang="en-US" dirty="0" smtClean="0"/>
          </a:p>
          <a:p>
            <a:r>
              <a:rPr lang="en-US" altLang="en-US" dirty="0" smtClean="0"/>
              <a:t>We will consider practices that contribute to a difficult session: content, process and perceptual factors. </a:t>
            </a:r>
          </a:p>
          <a:p>
            <a:r>
              <a:rPr lang="en-US" altLang="en-US" dirty="0" smtClean="0"/>
              <a:t> </a:t>
            </a:r>
          </a:p>
          <a:p>
            <a:r>
              <a:rPr lang="en-US" altLang="en-US" dirty="0" smtClean="0"/>
              <a:t>We will explore common mental illnesses and their unique challenges. You should be aware of how these common mental health conditions may impact the client’s quit process. This training will also cover some basic strategies you can use with this population.</a:t>
            </a:r>
          </a:p>
          <a:p>
            <a:r>
              <a:rPr lang="en-US" altLang="en-US" dirty="0" smtClean="0"/>
              <a:t> </a:t>
            </a:r>
          </a:p>
          <a:p>
            <a:r>
              <a:rPr lang="en-US" altLang="en-US" dirty="0" smtClean="0"/>
              <a:t>Having a better understanding of the client’s situation will help you to make basic changes to your style so that you are talking about useful</a:t>
            </a:r>
            <a:r>
              <a:rPr lang="en-US" altLang="en-US" b="1" dirty="0" smtClean="0"/>
              <a:t> content</a:t>
            </a:r>
            <a:r>
              <a:rPr lang="en-US" altLang="en-US" dirty="0" smtClean="0"/>
              <a:t> in a way that makes sense to the client </a:t>
            </a:r>
            <a:r>
              <a:rPr lang="en-US" altLang="en-US" b="1" dirty="0" smtClean="0"/>
              <a:t>(process)</a:t>
            </a:r>
            <a:r>
              <a:rPr lang="en-US" altLang="en-US" dirty="0" smtClean="0"/>
              <a:t> without letting your </a:t>
            </a:r>
            <a:r>
              <a:rPr lang="en-US" altLang="en-US" b="1" dirty="0" smtClean="0"/>
              <a:t>perceptions</a:t>
            </a:r>
            <a:r>
              <a:rPr lang="en-US" altLang="en-US" dirty="0" smtClean="0"/>
              <a:t> interfere.</a:t>
            </a:r>
          </a:p>
          <a:p>
            <a:r>
              <a:rPr lang="en-US" altLang="en-US" dirty="0" smtClean="0"/>
              <a:t> </a:t>
            </a:r>
          </a:p>
          <a:p>
            <a:r>
              <a:rPr lang="en-US" altLang="en-US" i="1" dirty="0" smtClean="0"/>
              <a:t>Please note: this is not training on diagnosing clients, recommending treatment on mental health conditions, or becoming experts on common mental illnesses. </a:t>
            </a:r>
            <a:endParaRPr lang="en-US" altLang="en-US" dirty="0" smtClean="0"/>
          </a:p>
          <a:p>
            <a:r>
              <a:rPr lang="en-US" altLang="en-US" b="1" dirty="0" smtClean="0"/>
              <a:t> </a:t>
            </a:r>
            <a:endParaRPr lang="en-US" altLang="en-US" dirty="0" smtClean="0"/>
          </a:p>
          <a:p>
            <a:endParaRPr lang="en-US" altLang="en-US" dirty="0" smtClean="0"/>
          </a:p>
          <a:p>
            <a:endParaRPr lang="en-US" altLang="en-US" dirty="0" smtClean="0"/>
          </a:p>
          <a:p>
            <a:r>
              <a:rPr lang="en-US" altLang="en-US" dirty="0" smtClean="0"/>
              <a:t>One of the first steps towards providing better service to clients with mental illness is becoming aware of your own perceptions of this population. </a:t>
            </a:r>
          </a:p>
          <a:p>
            <a:r>
              <a:rPr lang="en-US" altLang="en-US" dirty="0" smtClean="0"/>
              <a:t>Write down one or two thoughts that cross your mind when you are conducting an intervention and someone reports struggling with mental illness.</a:t>
            </a:r>
          </a:p>
          <a:p>
            <a:endParaRPr lang="en-US" altLang="en-US"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t>4</a:t>
            </a:fld>
            <a:endParaRPr lang="en-US"/>
          </a:p>
        </p:txBody>
      </p:sp>
    </p:spTree>
    <p:extLst>
      <p:ext uri="{BB962C8B-B14F-4D97-AF65-F5344CB8AC3E}">
        <p14:creationId xmlns:p14="http://schemas.microsoft.com/office/powerpoint/2010/main" val="319067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pPr marL="0" indent="0">
              <a:buFont typeface="Arial" pitchFamily="34" charset="0"/>
              <a:buNone/>
            </a:pPr>
            <a:r>
              <a:rPr lang="en-US" i="0" baseline="0" dirty="0" smtClean="0"/>
              <a:t>Recap the slide</a:t>
            </a:r>
          </a:p>
          <a:p>
            <a:pPr marL="0" indent="0">
              <a:buFont typeface="Arial" pitchFamily="34" charset="0"/>
              <a:buNone/>
            </a:pPr>
            <a:endParaRPr lang="en-US" i="0" baseline="0"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8162043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smtClean="0"/>
          </a:p>
          <a:p>
            <a:endParaRPr lang="en-US" altLang="en-US" dirty="0" smtClean="0"/>
          </a:p>
          <a:p>
            <a:r>
              <a:rPr lang="en-US" altLang="en-US" dirty="0" smtClean="0"/>
              <a:t>We will consider practices that contribute to a difficult session: content, process and perceptual factors. </a:t>
            </a:r>
          </a:p>
          <a:p>
            <a:r>
              <a:rPr lang="en-US" altLang="en-US" dirty="0" smtClean="0"/>
              <a:t> </a:t>
            </a:r>
          </a:p>
          <a:p>
            <a:r>
              <a:rPr lang="en-US" altLang="en-US" dirty="0" smtClean="0"/>
              <a:t>We will explore common mental illnesses and their unique challenges. You should be aware of how these common mental health conditions may impact the client’s quit process. This training will also cover some basic strategies you can use with this population.</a:t>
            </a:r>
          </a:p>
          <a:p>
            <a:r>
              <a:rPr lang="en-US" altLang="en-US" dirty="0" smtClean="0"/>
              <a:t> </a:t>
            </a:r>
          </a:p>
          <a:p>
            <a:r>
              <a:rPr lang="en-US" altLang="en-US" dirty="0" smtClean="0"/>
              <a:t>Having a better understanding of the client’s situation will help you to make basic changes to your style so that you are talking about useful</a:t>
            </a:r>
            <a:r>
              <a:rPr lang="en-US" altLang="en-US" b="1" dirty="0" smtClean="0"/>
              <a:t> content</a:t>
            </a:r>
            <a:r>
              <a:rPr lang="en-US" altLang="en-US" dirty="0" smtClean="0"/>
              <a:t> in a way that makes sense to the client </a:t>
            </a:r>
            <a:r>
              <a:rPr lang="en-US" altLang="en-US" b="1" dirty="0" smtClean="0"/>
              <a:t>(process)</a:t>
            </a:r>
            <a:r>
              <a:rPr lang="en-US" altLang="en-US" dirty="0" smtClean="0"/>
              <a:t> without letting your </a:t>
            </a:r>
            <a:r>
              <a:rPr lang="en-US" altLang="en-US" b="1" dirty="0" smtClean="0"/>
              <a:t>perceptions</a:t>
            </a:r>
            <a:r>
              <a:rPr lang="en-US" altLang="en-US" dirty="0" smtClean="0"/>
              <a:t> interfere.</a:t>
            </a:r>
          </a:p>
          <a:p>
            <a:r>
              <a:rPr lang="en-US" altLang="en-US" dirty="0" smtClean="0"/>
              <a:t> </a:t>
            </a:r>
          </a:p>
          <a:p>
            <a:r>
              <a:rPr lang="en-US" altLang="en-US" i="1" dirty="0" smtClean="0"/>
              <a:t>Please note: this is not training on diagnosing clients, recommending treatment on mental health conditions, or becoming experts on common mental illnesses. </a:t>
            </a:r>
            <a:endParaRPr lang="en-US" altLang="en-US" dirty="0" smtClean="0"/>
          </a:p>
          <a:p>
            <a:r>
              <a:rPr lang="en-US" altLang="en-US" b="1" dirty="0" smtClean="0"/>
              <a:t> </a:t>
            </a:r>
            <a:endParaRPr lang="en-US" altLang="en-US" dirty="0" smtClean="0"/>
          </a:p>
          <a:p>
            <a:endParaRPr lang="en-US" altLang="en-US" dirty="0" smtClean="0"/>
          </a:p>
          <a:p>
            <a:endParaRPr lang="en-US" altLang="en-US" dirty="0" smtClean="0"/>
          </a:p>
          <a:p>
            <a:r>
              <a:rPr lang="en-US" altLang="en-US" dirty="0" smtClean="0"/>
              <a:t>One of the first steps towards providing better service to clients with mental illness is becoming aware of your own perceptions of this population. </a:t>
            </a:r>
          </a:p>
          <a:p>
            <a:r>
              <a:rPr lang="en-US" altLang="en-US" dirty="0" smtClean="0"/>
              <a:t>Write down one or two thoughts that cross your mind when you are conducting an intervention and someone reports struggling with mental illness.</a:t>
            </a:r>
          </a:p>
          <a:p>
            <a:endParaRPr lang="en-US" altLang="en-US"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t>33</a:t>
            </a:fld>
            <a:endParaRPr lang="en-US"/>
          </a:p>
        </p:txBody>
      </p:sp>
    </p:spTree>
    <p:extLst>
      <p:ext uri="{BB962C8B-B14F-4D97-AF65-F5344CB8AC3E}">
        <p14:creationId xmlns:p14="http://schemas.microsoft.com/office/powerpoint/2010/main" val="3190670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smtClean="0"/>
          </a:p>
          <a:p>
            <a:endParaRPr lang="en-US" altLang="en-US" dirty="0" smtClean="0"/>
          </a:p>
          <a:p>
            <a:r>
              <a:rPr lang="en-US" altLang="en-US" dirty="0" smtClean="0"/>
              <a:t>We will consider practices that contribute to a difficult session: content, process and perceptual factors. </a:t>
            </a:r>
          </a:p>
          <a:p>
            <a:r>
              <a:rPr lang="en-US" altLang="en-US" dirty="0" smtClean="0"/>
              <a:t> </a:t>
            </a:r>
          </a:p>
          <a:p>
            <a:r>
              <a:rPr lang="en-US" altLang="en-US" dirty="0" smtClean="0"/>
              <a:t>We will explore common mental illnesses and their unique challenges. You should be aware of how these common mental health conditions may impact the client’s quit process. This training will also cover some basic strategies you can use with this population.</a:t>
            </a:r>
          </a:p>
          <a:p>
            <a:r>
              <a:rPr lang="en-US" altLang="en-US" dirty="0" smtClean="0"/>
              <a:t> </a:t>
            </a:r>
          </a:p>
          <a:p>
            <a:r>
              <a:rPr lang="en-US" altLang="en-US" dirty="0" smtClean="0"/>
              <a:t>Having a better understanding of the client’s situation will help you to make basic changes to your style so that you are talking about useful</a:t>
            </a:r>
            <a:r>
              <a:rPr lang="en-US" altLang="en-US" b="1" dirty="0" smtClean="0"/>
              <a:t> content</a:t>
            </a:r>
            <a:r>
              <a:rPr lang="en-US" altLang="en-US" dirty="0" smtClean="0"/>
              <a:t> in a way that makes sense to the client </a:t>
            </a:r>
            <a:r>
              <a:rPr lang="en-US" altLang="en-US" b="1" dirty="0" smtClean="0"/>
              <a:t>(process)</a:t>
            </a:r>
            <a:r>
              <a:rPr lang="en-US" altLang="en-US" dirty="0" smtClean="0"/>
              <a:t> without letting your </a:t>
            </a:r>
            <a:r>
              <a:rPr lang="en-US" altLang="en-US" b="1" dirty="0" smtClean="0"/>
              <a:t>perceptions</a:t>
            </a:r>
            <a:r>
              <a:rPr lang="en-US" altLang="en-US" dirty="0" smtClean="0"/>
              <a:t> interfere.</a:t>
            </a:r>
          </a:p>
          <a:p>
            <a:r>
              <a:rPr lang="en-US" altLang="en-US" dirty="0" smtClean="0"/>
              <a:t> </a:t>
            </a:r>
          </a:p>
          <a:p>
            <a:r>
              <a:rPr lang="en-US" altLang="en-US" i="1" dirty="0" smtClean="0"/>
              <a:t>Please note: this is not training on diagnosing clients, recommending treatment on mental health conditions, or becoming experts on common mental illnesses. </a:t>
            </a:r>
            <a:endParaRPr lang="en-US" altLang="en-US" dirty="0" smtClean="0"/>
          </a:p>
          <a:p>
            <a:r>
              <a:rPr lang="en-US" altLang="en-US" b="1" dirty="0" smtClean="0"/>
              <a:t> </a:t>
            </a:r>
            <a:endParaRPr lang="en-US" altLang="en-US" dirty="0" smtClean="0"/>
          </a:p>
          <a:p>
            <a:endParaRPr lang="en-US" altLang="en-US" dirty="0" smtClean="0"/>
          </a:p>
          <a:p>
            <a:endParaRPr lang="en-US" altLang="en-US" dirty="0" smtClean="0"/>
          </a:p>
          <a:p>
            <a:r>
              <a:rPr lang="en-US" altLang="en-US" dirty="0" smtClean="0"/>
              <a:t>One of the first steps towards providing better service to clients with mental illness is becoming aware of your own perceptions of this population. </a:t>
            </a:r>
          </a:p>
          <a:p>
            <a:r>
              <a:rPr lang="en-US" altLang="en-US" dirty="0" smtClean="0"/>
              <a:t>Write down one or two thoughts that cross your mind when you are conducting an intervention and someone reports struggling with mental illness.</a:t>
            </a:r>
          </a:p>
          <a:p>
            <a:endParaRPr lang="en-US" altLang="en-US" dirty="0" smtClean="0"/>
          </a:p>
        </p:txBody>
      </p:sp>
      <p:sp>
        <p:nvSpPr>
          <p:cNvPr id="4" name="Slide Number Placeholder 3"/>
          <p:cNvSpPr>
            <a:spLocks noGrp="1"/>
          </p:cNvSpPr>
          <p:nvPr>
            <p:ph type="sldNum" sz="quarter" idx="10"/>
          </p:nvPr>
        </p:nvSpPr>
        <p:spPr/>
        <p:txBody>
          <a:bodyPr/>
          <a:lstStyle/>
          <a:p>
            <a:fld id="{436492AF-BC2A-4188-B06F-754C36A745CF}" type="slidenum">
              <a:rPr lang="en-US" smtClean="0"/>
              <a:t>5</a:t>
            </a:fld>
            <a:endParaRPr lang="en-US"/>
          </a:p>
        </p:txBody>
      </p:sp>
    </p:spTree>
    <p:extLst>
      <p:ext uri="{BB962C8B-B14F-4D97-AF65-F5344CB8AC3E}">
        <p14:creationId xmlns:p14="http://schemas.microsoft.com/office/powerpoint/2010/main" val="319067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a:t>
            </a:r>
            <a:r>
              <a:rPr lang="en-US" baseline="0" dirty="0" smtClean="0"/>
              <a:t> are aware of our own perceptions in working with this population, let take some time to talk about why a program like this is needed.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6</a:t>
            </a:fld>
            <a:endParaRPr lang="en-US" dirty="0"/>
          </a:p>
        </p:txBody>
      </p:sp>
    </p:spTree>
    <p:extLst>
      <p:ext uri="{BB962C8B-B14F-4D97-AF65-F5344CB8AC3E}">
        <p14:creationId xmlns:p14="http://schemas.microsoft.com/office/powerpoint/2010/main" val="4257181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to describe the rates of smoking</a:t>
            </a:r>
            <a:r>
              <a:rPr lang="en-US" baseline="0" dirty="0" smtClean="0"/>
              <a:t> are decreasing, however, specific populations are still being disproportionately affected by smoking. </a:t>
            </a:r>
          </a:p>
          <a:p>
            <a:endParaRPr lang="en-US" baseline="0" dirty="0" smtClean="0"/>
          </a:p>
          <a:p>
            <a:r>
              <a:rPr lang="en-US" baseline="0" dirty="0" smtClean="0"/>
              <a:t>Smoking Prevalence among those who have a mental health condition is 34%.</a:t>
            </a:r>
          </a:p>
          <a:p>
            <a:r>
              <a:rPr lang="en-US" baseline="0" dirty="0" smtClean="0"/>
              <a:t>	Anxiety ~54%</a:t>
            </a:r>
          </a:p>
          <a:p>
            <a:r>
              <a:rPr lang="en-US" baseline="0" dirty="0" smtClean="0"/>
              <a:t>	Depression ~44%</a:t>
            </a:r>
          </a:p>
          <a:p>
            <a:r>
              <a:rPr lang="en-US" baseline="0" dirty="0" smtClean="0"/>
              <a:t>	PTSD ~45%</a:t>
            </a:r>
          </a:p>
          <a:p>
            <a:r>
              <a:rPr lang="en-US" baseline="0" dirty="0" smtClean="0"/>
              <a:t>	ADHD ~42%</a:t>
            </a:r>
          </a:p>
          <a:p>
            <a:r>
              <a:rPr lang="en-US" baseline="0" dirty="0" smtClean="0"/>
              <a:t>	OUD ~90%</a:t>
            </a:r>
          </a:p>
          <a:p>
            <a:r>
              <a:rPr lang="en-US" baseline="0" dirty="0" smtClean="0"/>
              <a:t>	SUD ~68%</a:t>
            </a:r>
          </a:p>
          <a:p>
            <a:r>
              <a:rPr lang="en-US" baseline="0" dirty="0" smtClean="0"/>
              <a:t>From </a:t>
            </a:r>
            <a:r>
              <a:rPr lang="en-US" baseline="0" dirty="0" err="1" smtClean="0"/>
              <a:t>Lasser</a:t>
            </a:r>
            <a:r>
              <a:rPr lang="en-US" baseline="0" dirty="0" smtClean="0"/>
              <a:t> et al., 2000 and </a:t>
            </a:r>
            <a:r>
              <a:rPr lang="en-US" baseline="0" dirty="0" err="1" smtClean="0"/>
              <a:t>Ziedonis</a:t>
            </a:r>
            <a:r>
              <a:rPr lang="en-US" baseline="0" dirty="0" smtClean="0"/>
              <a:t> et al, 2008</a:t>
            </a:r>
          </a:p>
          <a:p>
            <a:endParaRPr lang="en-US" baseline="0" dirty="0" smtClean="0"/>
          </a:p>
          <a:p>
            <a:r>
              <a:rPr lang="en-US" baseline="0" dirty="0" smtClean="0"/>
              <a:t>There are 540,000 tobacco related deaths per year in the US. </a:t>
            </a:r>
          </a:p>
          <a:p>
            <a:r>
              <a:rPr lang="en-US" baseline="0" dirty="0" smtClean="0"/>
              <a:t>	Roughly 240,000 of those death are people with co-</a:t>
            </a:r>
            <a:r>
              <a:rPr lang="en-US" baseline="0" dirty="0" err="1" smtClean="0"/>
              <a:t>occuring</a:t>
            </a:r>
            <a:r>
              <a:rPr lang="en-US" baseline="0" dirty="0" smtClean="0"/>
              <a:t> behavioral health conditions. </a:t>
            </a:r>
          </a:p>
          <a:p>
            <a:r>
              <a:rPr lang="en-US" baseline="0" dirty="0" smtClean="0"/>
              <a:t>	Almost as many death annually attributed to: </a:t>
            </a:r>
            <a:r>
              <a:rPr lang="da-DK" baseline="0" dirty="0" smtClean="0"/>
              <a:t>Carter et al, NEJM Feb 2015</a:t>
            </a:r>
            <a:endParaRPr lang="en-US" baseline="0" dirty="0" smtClean="0"/>
          </a:p>
          <a:p>
            <a:r>
              <a:rPr lang="en-US" baseline="0" dirty="0" smtClean="0"/>
              <a:t>		Obesity</a:t>
            </a:r>
          </a:p>
          <a:p>
            <a:r>
              <a:rPr lang="en-US" baseline="0" dirty="0" smtClean="0"/>
              <a:t>		Suicide</a:t>
            </a:r>
          </a:p>
          <a:p>
            <a:r>
              <a:rPr lang="en-US" baseline="0" dirty="0" smtClean="0"/>
              <a:t>		Motor Vehicle Accidents</a:t>
            </a:r>
          </a:p>
          <a:p>
            <a:r>
              <a:rPr lang="en-US" baseline="0" dirty="0" smtClean="0"/>
              <a:t>		Alcohol</a:t>
            </a:r>
          </a:p>
          <a:p>
            <a:r>
              <a:rPr lang="en-US" baseline="0" dirty="0" smtClean="0"/>
              <a:t>		Homicide</a:t>
            </a:r>
          </a:p>
          <a:p>
            <a:r>
              <a:rPr lang="en-US" baseline="0" dirty="0" smtClean="0"/>
              <a:t>		AIDS/HIV</a:t>
            </a:r>
          </a:p>
        </p:txBody>
      </p:sp>
      <p:sp>
        <p:nvSpPr>
          <p:cNvPr id="4" name="Slide Number Placeholder 3"/>
          <p:cNvSpPr>
            <a:spLocks noGrp="1"/>
          </p:cNvSpPr>
          <p:nvPr>
            <p:ph type="sldNum" sz="quarter" idx="10"/>
          </p:nvPr>
        </p:nvSpPr>
        <p:spPr/>
        <p:txBody>
          <a:bodyPr/>
          <a:lstStyle/>
          <a:p>
            <a:fld id="{436492AF-BC2A-4188-B06F-754C36A745CF}" type="slidenum">
              <a:rPr lang="en-US" smtClean="0"/>
              <a:t>7</a:t>
            </a:fld>
            <a:endParaRPr lang="en-US" dirty="0"/>
          </a:p>
        </p:txBody>
      </p:sp>
    </p:spTree>
    <p:extLst>
      <p:ext uri="{BB962C8B-B14F-4D97-AF65-F5344CB8AC3E}">
        <p14:creationId xmlns:p14="http://schemas.microsoft.com/office/powerpoint/2010/main" val="3566987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b="0" dirty="0" smtClean="0"/>
              <a:t>We</a:t>
            </a:r>
            <a:r>
              <a:rPr lang="en-US" b="0" baseline="0" dirty="0" smtClean="0"/>
              <a:t> have the ability to reach millions of people throughout the United States</a:t>
            </a:r>
            <a:endParaRPr lang="en-US" b="0" dirty="0"/>
          </a:p>
        </p:txBody>
      </p:sp>
      <p:sp>
        <p:nvSpPr>
          <p:cNvPr id="4" name="Slide Number Placeholder 3"/>
          <p:cNvSpPr>
            <a:spLocks noGrp="1"/>
          </p:cNvSpPr>
          <p:nvPr>
            <p:ph type="sldNum" sz="quarter" idx="10"/>
          </p:nvPr>
        </p:nvSpPr>
        <p:spPr/>
        <p:txBody>
          <a:bodyPr/>
          <a:lstStyle/>
          <a:p>
            <a:fld id="{436492AF-BC2A-4188-B06F-754C36A745CF}" type="slidenum">
              <a:rPr lang="en-US" smtClean="0"/>
              <a:t>8</a:t>
            </a:fld>
            <a:endParaRPr lang="en-US" dirty="0"/>
          </a:p>
        </p:txBody>
      </p:sp>
    </p:spTree>
    <p:extLst>
      <p:ext uri="{BB962C8B-B14F-4D97-AF65-F5344CB8AC3E}">
        <p14:creationId xmlns:p14="http://schemas.microsoft.com/office/powerpoint/2010/main" val="20362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so,</a:t>
            </a:r>
            <a:r>
              <a:rPr lang="en-US" baseline="0" dirty="0" smtClean="0"/>
              <a:t> </a:t>
            </a:r>
            <a:r>
              <a:rPr lang="en-US" dirty="0" smtClean="0"/>
              <a:t>People with Mental Health</a:t>
            </a:r>
            <a:r>
              <a:rPr lang="en-US" baseline="0" dirty="0" smtClean="0"/>
              <a:t> Conditions are already calling the Quitlines</a:t>
            </a:r>
          </a:p>
          <a:p>
            <a:endParaRPr lang="en-US" baseline="0" dirty="0" smtClean="0"/>
          </a:p>
          <a:p>
            <a:r>
              <a:rPr lang="en-US" sz="3300" dirty="0" smtClean="0"/>
              <a:t>Currently 34% Prevalence Rate of Tobacco Use with those who report a Mental Health Condition (MHC)</a:t>
            </a:r>
          </a:p>
          <a:p>
            <a:pPr lvl="1"/>
            <a:r>
              <a:rPr lang="en-US" sz="3100" dirty="0" smtClean="0"/>
              <a:t>Upward of 60% prevalence rate depending on condition</a:t>
            </a:r>
          </a:p>
          <a:p>
            <a:r>
              <a:rPr lang="en-US" sz="3300" dirty="0" smtClean="0"/>
              <a:t>Of those who call Quitlines, 45.8% report at least 1 MHC</a:t>
            </a:r>
          </a:p>
          <a:p>
            <a:pPr lvl="1"/>
            <a:r>
              <a:rPr lang="en-US" sz="3100" dirty="0" smtClean="0"/>
              <a:t>Of those reporting a MHC, 57.2% report 2 or more co-occurring MHCs.</a:t>
            </a:r>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9</a:t>
            </a:fld>
            <a:endParaRPr lang="en-US" dirty="0"/>
          </a:p>
        </p:txBody>
      </p:sp>
    </p:spTree>
    <p:extLst>
      <p:ext uri="{BB962C8B-B14F-4D97-AF65-F5344CB8AC3E}">
        <p14:creationId xmlns:p14="http://schemas.microsoft.com/office/powerpoint/2010/main" val="1173562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buClrTx/>
            </a:pPr>
            <a:r>
              <a:rPr lang="en-US" sz="1400" dirty="0" smtClean="0"/>
              <a:t>With MHC 22% </a:t>
            </a:r>
            <a:r>
              <a:rPr lang="en-US" sz="1000" dirty="0" smtClean="0"/>
              <a:t>(95% CI 19.5%-24.5%) </a:t>
            </a:r>
            <a:r>
              <a:rPr lang="en-US" sz="1400" dirty="0" err="1" smtClean="0"/>
              <a:t>vs</a:t>
            </a:r>
            <a:r>
              <a:rPr lang="en-US" sz="1400" dirty="0" smtClean="0"/>
              <a:t> Non-MHC 31% </a:t>
            </a:r>
            <a:r>
              <a:rPr lang="en-US" sz="1000" dirty="0" smtClean="0"/>
              <a:t>(95% CI 28.4%33.6%)</a:t>
            </a:r>
          </a:p>
          <a:p>
            <a:pPr marL="342900" lvl="1" indent="-114300"/>
            <a:r>
              <a:rPr lang="en-US" sz="1200" dirty="0" smtClean="0"/>
              <a:t>OR = .63 (95% CI .51-.77) </a:t>
            </a:r>
          </a:p>
          <a:p>
            <a:pPr marL="0" lvl="1" indent="0">
              <a:spcBef>
                <a:spcPts val="600"/>
              </a:spcBef>
              <a:buClr>
                <a:schemeClr val="accent1"/>
              </a:buClr>
              <a:buNone/>
            </a:pPr>
            <a:r>
              <a:rPr lang="en-US" sz="1000" dirty="0" smtClean="0"/>
              <a:t>30 days without even a puff </a:t>
            </a:r>
          </a:p>
          <a:p>
            <a:pPr marL="0" lvl="1" indent="0">
              <a:spcBef>
                <a:spcPts val="600"/>
              </a:spcBef>
              <a:buClr>
                <a:schemeClr val="accent1"/>
              </a:buClr>
              <a:buNone/>
            </a:pPr>
            <a:r>
              <a:rPr lang="en-US" sz="1000" dirty="0" smtClean="0"/>
              <a:t>7 month Follow-Up Data from State Quit Line</a:t>
            </a:r>
          </a:p>
          <a:p>
            <a:endParaRPr lang="en-US" dirty="0"/>
          </a:p>
        </p:txBody>
      </p:sp>
      <p:sp>
        <p:nvSpPr>
          <p:cNvPr id="4" name="Slide Number Placeholder 3"/>
          <p:cNvSpPr>
            <a:spLocks noGrp="1"/>
          </p:cNvSpPr>
          <p:nvPr>
            <p:ph type="sldNum" sz="quarter" idx="10"/>
          </p:nvPr>
        </p:nvSpPr>
        <p:spPr/>
        <p:txBody>
          <a:bodyPr/>
          <a:lstStyle/>
          <a:p>
            <a:fld id="{436492AF-BC2A-4188-B06F-754C36A745CF}" type="slidenum">
              <a:rPr lang="en-US" smtClean="0"/>
              <a:t>10</a:t>
            </a:fld>
            <a:endParaRPr lang="en-US" dirty="0"/>
          </a:p>
        </p:txBody>
      </p:sp>
    </p:spTree>
    <p:extLst>
      <p:ext uri="{BB962C8B-B14F-4D97-AF65-F5344CB8AC3E}">
        <p14:creationId xmlns:p14="http://schemas.microsoft.com/office/powerpoint/2010/main" val="12434206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Agenda">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124131" y="2380897"/>
            <a:ext cx="4422710" cy="1855203"/>
          </a:xfrm>
        </p:spPr>
        <p:txBody>
          <a:bodyPr anchor="ctr">
            <a:noAutofit/>
          </a:bodyPr>
          <a:lstStyle>
            <a:lvl1pPr marL="342900" indent="-342900" algn="l">
              <a:spcAft>
                <a:spcPts val="300"/>
              </a:spcAft>
              <a:buFont typeface="+mj-lt"/>
              <a:buAutoNum type="arabicPeriod"/>
              <a:defRPr sz="1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Item one</a:t>
            </a:r>
          </a:p>
        </p:txBody>
      </p:sp>
      <p:pic>
        <p:nvPicPr>
          <p:cNvPr id="9" name="Picture 25" descr="OPTUM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396875" y="247649"/>
            <a:ext cx="2114550" cy="63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0"/>
          <p:cNvSpPr>
            <a:spLocks noChangeArrowheads="1"/>
          </p:cNvSpPr>
          <p:nvPr userDrawn="1"/>
        </p:nvSpPr>
        <p:spPr bwMode="gray">
          <a:xfrm>
            <a:off x="0" y="0"/>
            <a:ext cx="3974841" cy="6858000"/>
          </a:xfrm>
          <a:prstGeom prst="rect">
            <a:avLst/>
          </a:prstGeom>
          <a:solidFill>
            <a:srgbClr val="B1B3B3"/>
          </a:solidFill>
          <a:ln>
            <a:noFill/>
          </a:ln>
          <a:effectLst/>
          <a:extLst/>
        </p:spPr>
        <p:txBody>
          <a:bodyPr wrap="none" anchor="ctr"/>
          <a:lstStyle/>
          <a:p>
            <a:endParaRPr lang="en-US" dirty="0">
              <a:solidFill>
                <a:srgbClr val="53565A"/>
              </a:solidFill>
              <a:ea typeface="ＭＳ Ｐゴシック" pitchFamily="34" charset="-128"/>
            </a:endParaRPr>
          </a:p>
        </p:txBody>
      </p:sp>
      <p:sp>
        <p:nvSpPr>
          <p:cNvPr id="2" name="Title 1"/>
          <p:cNvSpPr>
            <a:spLocks noGrp="1"/>
          </p:cNvSpPr>
          <p:nvPr>
            <p:ph type="ctrTitle"/>
          </p:nvPr>
        </p:nvSpPr>
        <p:spPr bwMode="gray">
          <a:xfrm>
            <a:off x="457202" y="2414589"/>
            <a:ext cx="3517641" cy="1812179"/>
          </a:xfrm>
        </p:spPr>
        <p:txBody>
          <a:bodyPr anchor="ctr">
            <a:noAutofit/>
          </a:bodyPr>
          <a:lstStyle>
            <a:lvl1pPr algn="l">
              <a:defRPr sz="24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5415550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Slide Number Placeholder 5"/>
          <p:cNvSpPr txBox="1">
            <a:spLocks/>
          </p:cNvSpPr>
          <p:nvPr userDrawn="1"/>
        </p:nvSpPr>
        <p:spPr>
          <a:xfrm>
            <a:off x="4243311" y="6555406"/>
            <a:ext cx="4900689" cy="302593"/>
          </a:xfrm>
          <a:prstGeom prst="rect">
            <a:avLst/>
          </a:prstGeom>
        </p:spPr>
        <p:txBody>
          <a:bodyPr vert="horz" wrap="none" lIns="0" tIns="0" rIns="0" bIns="0" rtlCol="0" anchor="t"/>
          <a:lstStyle>
            <a:defPPr>
              <a:defRPr lang="en-US"/>
            </a:defPPr>
            <a:lvl1pPr marL="0" algn="r" defTabSz="914400" rtl="0" eaLnBrk="1" latinLnBrk="0" hangingPunct="1">
              <a:defRPr sz="800" b="1"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b="0" dirty="0" smtClean="0">
                <a:solidFill>
                  <a:prstClr val="white">
                    <a:lumMod val="50000"/>
                  </a:prstClr>
                </a:solidFill>
              </a:rPr>
              <a:t>Confidential property of Optum. Do not distribute or reproduce without express permission from Optum.</a:t>
            </a:r>
            <a:endParaRPr lang="en-US" dirty="0">
              <a:solidFill>
                <a:prstClr val="white">
                  <a:lumMod val="50000"/>
                </a:prstClr>
              </a:solidFill>
            </a:endParaRPr>
          </a:p>
        </p:txBody>
      </p:sp>
      <p:cxnSp>
        <p:nvCxnSpPr>
          <p:cNvPr id="5" name="Straight Connector 4"/>
          <p:cNvCxnSpPr/>
          <p:nvPr userDrawn="1"/>
        </p:nvCxnSpPr>
        <p:spPr>
          <a:xfrm flipV="1">
            <a:off x="464427" y="602313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flipV="1">
            <a:off x="464427" y="1078315"/>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63483480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152400"/>
            <a:ext cx="8226425" cy="61118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990600"/>
            <a:ext cx="8228013" cy="5045075"/>
          </a:xfrm>
        </p:spPr>
        <p:txBody>
          <a:bodyPr/>
          <a:lstStyle/>
          <a:p>
            <a:pPr lvl="0"/>
            <a:endParaRPr lang="en-US" noProof="0" dirty="0"/>
          </a:p>
        </p:txBody>
      </p:sp>
      <p:sp>
        <p:nvSpPr>
          <p:cNvPr id="4" name="Rectangle 6"/>
          <p:cNvSpPr>
            <a:spLocks noGrp="1" noChangeArrowheads="1"/>
          </p:cNvSpPr>
          <p:nvPr>
            <p:ph type="sldNum" sz="quarter" idx="10"/>
          </p:nvPr>
        </p:nvSpPr>
        <p:spPr>
          <a:xfrm>
            <a:off x="7239000" y="6705600"/>
            <a:ext cx="1447800" cy="152400"/>
          </a:xfrm>
          <a:prstGeom prst="rect">
            <a:avLst/>
          </a:prstGeom>
          <a:ln/>
        </p:spPr>
        <p:txBody>
          <a:bodyPr/>
          <a:lstStyle>
            <a:lvl1pPr>
              <a:defRPr/>
            </a:lvl1pPr>
          </a:lstStyle>
          <a:p>
            <a:pPr>
              <a:defRPr/>
            </a:pPr>
            <a:r>
              <a:rPr lang="en-US" dirty="0">
                <a:solidFill>
                  <a:srgbClr val="53565A"/>
                </a:solidFill>
              </a:rPr>
              <a:t>Page </a:t>
            </a:r>
            <a:fld id="{6803C828-D856-4CBF-BCFD-D29A13BE8E5D}" type="slidenum">
              <a:rPr lang="en-US">
                <a:solidFill>
                  <a:srgbClr val="53565A"/>
                </a:solidFill>
              </a:rPr>
              <a:pPr>
                <a:defRPr/>
              </a:pPr>
              <a:t>‹#›</a:t>
            </a:fld>
            <a:endParaRPr lang="en-US" dirty="0">
              <a:solidFill>
                <a:srgbClr val="53565A"/>
              </a:solidFill>
            </a:endParaRPr>
          </a:p>
        </p:txBody>
      </p:sp>
    </p:spTree>
    <p:extLst>
      <p:ext uri="{BB962C8B-B14F-4D97-AF65-F5344CB8AC3E}">
        <p14:creationId xmlns:p14="http://schemas.microsoft.com/office/powerpoint/2010/main" val="34073596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extBox 1"/>
          <p:cNvSpPr txBox="1"/>
          <p:nvPr userDrawn="1"/>
        </p:nvSpPr>
        <p:spPr>
          <a:xfrm>
            <a:off x="4577924" y="1127797"/>
            <a:ext cx="914400" cy="914400"/>
          </a:xfrm>
          <a:prstGeom prst="rect">
            <a:avLst/>
          </a:prstGeom>
          <a:noFill/>
        </p:spPr>
        <p:txBody>
          <a:bodyPr wrap="none" lIns="0" tIns="0" rIns="0" bIns="0" rtlCol="0">
            <a:noAutofit/>
          </a:bodyPr>
          <a:lstStyle/>
          <a:p>
            <a:endParaRPr lang="en-US" dirty="0" smtClean="0">
              <a:latin typeface="Arial" pitchFamily="34" charset="0"/>
              <a:cs typeface="Arial" pitchFamily="34" charset="0"/>
            </a:endParaRPr>
          </a:p>
        </p:txBody>
      </p:sp>
      <p:sp>
        <p:nvSpPr>
          <p:cNvPr id="4" name="TextBox 3"/>
          <p:cNvSpPr txBox="1"/>
          <p:nvPr userDrawn="1"/>
        </p:nvSpPr>
        <p:spPr>
          <a:xfrm>
            <a:off x="1014157" y="1146751"/>
            <a:ext cx="914400" cy="914400"/>
          </a:xfrm>
          <a:prstGeom prst="rect">
            <a:avLst/>
          </a:prstGeom>
          <a:noFill/>
        </p:spPr>
        <p:txBody>
          <a:bodyPr wrap="none" lIns="0" tIns="0" rIns="0" bIns="0" rtlCol="0">
            <a:noAutofit/>
          </a:bodyPr>
          <a:lstStyle/>
          <a:p>
            <a:endParaRPr lang="en-US" dirty="0" smtClean="0">
              <a:latin typeface="Arial" pitchFamily="34" charset="0"/>
              <a:cs typeface="Arial" pitchFamily="34" charset="0"/>
            </a:endParaRPr>
          </a:p>
        </p:txBody>
      </p:sp>
      <p:sp>
        <p:nvSpPr>
          <p:cNvPr id="6" name="Title 1"/>
          <p:cNvSpPr>
            <a:spLocks noGrp="1"/>
          </p:cNvSpPr>
          <p:nvPr>
            <p:ph type="title"/>
          </p:nvPr>
        </p:nvSpPr>
        <p:spPr>
          <a:xfrm>
            <a:off x="457200" y="274638"/>
            <a:ext cx="8229600" cy="43497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8750105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Box 2"/>
          <p:cNvSpPr txBox="1"/>
          <p:nvPr userDrawn="1"/>
        </p:nvSpPr>
        <p:spPr>
          <a:xfrm>
            <a:off x="893379" y="-746234"/>
            <a:ext cx="914400" cy="914400"/>
          </a:xfrm>
          <a:prstGeom prst="rect">
            <a:avLst/>
          </a:prstGeom>
          <a:noFill/>
        </p:spPr>
        <p:txBody>
          <a:bodyPr wrap="none" lIns="0" tIns="0" rIns="0" bIns="0" rtlCol="0">
            <a:noAutofit/>
          </a:bodyPr>
          <a:lstStyle/>
          <a:p>
            <a:endParaRPr lang="en-US" dirty="0" smtClean="0">
              <a:latin typeface="Arial" pitchFamily="34" charset="0"/>
              <a:cs typeface="Arial" pitchFamily="34" charset="0"/>
            </a:endParaRPr>
          </a:p>
        </p:txBody>
      </p:sp>
      <p:sp>
        <p:nvSpPr>
          <p:cNvPr id="4" name="Title 1"/>
          <p:cNvSpPr>
            <a:spLocks noGrp="1"/>
          </p:cNvSpPr>
          <p:nvPr>
            <p:ph type="title"/>
          </p:nvPr>
        </p:nvSpPr>
        <p:spPr>
          <a:xfrm>
            <a:off x="457200" y="274638"/>
            <a:ext cx="8229600" cy="43497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21256206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Divider Slide | orange sub">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9" y="2415961"/>
            <a:ext cx="7772400" cy="1223319"/>
          </a:xfrm>
          <a:prstGeom prst="rect">
            <a:avLst/>
          </a:prstGeom>
        </p:spPr>
        <p:txBody>
          <a:bodyPr>
            <a:noAutofit/>
          </a:bodyPr>
          <a:lstStyle>
            <a:lvl1pPr algn="l">
              <a:defRPr sz="40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104833850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_Divider Slide | orange sub">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9" y="2415961"/>
            <a:ext cx="7772400" cy="1223319"/>
          </a:xfrm>
          <a:prstGeom prst="rect">
            <a:avLst/>
          </a:prstGeom>
        </p:spPr>
        <p:txBody>
          <a:bodyPr>
            <a:noAutofit/>
          </a:bodyPr>
          <a:lstStyle>
            <a:lvl1pPr algn="l">
              <a:defRPr sz="40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240793003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Divider Slide | photo">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8" y="2415961"/>
            <a:ext cx="7841151" cy="1223319"/>
          </a:xfrm>
          <a:prstGeom prst="rect">
            <a:avLst/>
          </a:prstGeom>
        </p:spPr>
        <p:txBody>
          <a:bodyPr>
            <a:noAutofit/>
          </a:bodyPr>
          <a:lstStyle>
            <a:lvl1pPr algn="l">
              <a:defRPr sz="32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18442917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Divider Slide 2">
    <p:spTree>
      <p:nvGrpSpPr>
        <p:cNvPr id="1" name=""/>
        <p:cNvGrpSpPr/>
        <p:nvPr/>
      </p:nvGrpSpPr>
      <p:grpSpPr>
        <a:xfrm>
          <a:off x="0" y="0"/>
          <a:ext cx="0" cy="0"/>
          <a:chOff x="0" y="0"/>
          <a:chExt cx="0" cy="0"/>
        </a:xfrm>
      </p:grpSpPr>
      <p:cxnSp>
        <p:nvCxnSpPr>
          <p:cNvPr id="5" name="Straight Connector 4"/>
          <p:cNvCxnSpPr/>
          <p:nvPr userDrawn="1"/>
        </p:nvCxnSpPr>
        <p:spPr>
          <a:xfrm flipV="1">
            <a:off x="464427" y="602313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464427" y="1078315"/>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417838885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Slide Number Placeholder 5"/>
          <p:cNvSpPr txBox="1">
            <a:spLocks/>
          </p:cNvSpPr>
          <p:nvPr userDrawn="1"/>
        </p:nvSpPr>
        <p:spPr>
          <a:xfrm>
            <a:off x="4243311" y="6555406"/>
            <a:ext cx="4900689" cy="302593"/>
          </a:xfrm>
          <a:prstGeom prst="rect">
            <a:avLst/>
          </a:prstGeom>
        </p:spPr>
        <p:txBody>
          <a:bodyPr vert="horz" wrap="none" lIns="0" tIns="0" rIns="0" bIns="0" rtlCol="0" anchor="t"/>
          <a:lstStyle>
            <a:defPPr>
              <a:defRPr lang="en-US"/>
            </a:defPPr>
            <a:lvl1pPr marL="0" algn="r" defTabSz="914400" rtl="0" eaLnBrk="1" latinLnBrk="0" hangingPunct="1">
              <a:defRPr sz="800" b="1"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b="0" dirty="0" smtClean="0">
                <a:solidFill>
                  <a:schemeClr val="bg1">
                    <a:lumMod val="50000"/>
                  </a:schemeClr>
                </a:solidFill>
              </a:rPr>
              <a:t>Confidential property of Optum. Do not distribute or reproduce without express permission from Optum.</a:t>
            </a:r>
            <a:endParaRPr lang="en-US" dirty="0">
              <a:solidFill>
                <a:schemeClr val="bg1">
                  <a:lumMod val="50000"/>
                </a:schemeClr>
              </a:solidFill>
            </a:endParaRPr>
          </a:p>
        </p:txBody>
      </p:sp>
      <p:cxnSp>
        <p:nvCxnSpPr>
          <p:cNvPr id="5" name="Straight Connector 4"/>
          <p:cNvCxnSpPr/>
          <p:nvPr userDrawn="1"/>
        </p:nvCxnSpPr>
        <p:spPr>
          <a:xfrm flipV="1">
            <a:off x="464427" y="602313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flipV="1">
            <a:off x="464427" y="1078315"/>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93494121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9163" y="1370013"/>
            <a:ext cx="3579812" cy="4459287"/>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1375" y="1370013"/>
            <a:ext cx="3579813" cy="4459287"/>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a:xfrm>
            <a:off x="919163" y="6319838"/>
            <a:ext cx="1377950" cy="365125"/>
          </a:xfrm>
          <a:prstGeom prst="rect">
            <a:avLst/>
          </a:prstGeom>
          <a:ln/>
        </p:spPr>
        <p:txBody>
          <a:bodyPr/>
          <a:lstStyle>
            <a:lvl1pPr>
              <a:defRPr/>
            </a:lvl1pPr>
          </a:lstStyle>
          <a:p>
            <a:pPr>
              <a:defRPr/>
            </a:pPr>
            <a:r>
              <a:rPr lang="en-US" dirty="0"/>
              <a:t>alerewellbeing.com</a:t>
            </a:r>
          </a:p>
        </p:txBody>
      </p:sp>
      <p:sp>
        <p:nvSpPr>
          <p:cNvPr id="6" name="Rectangle 7"/>
          <p:cNvSpPr>
            <a:spLocks noGrp="1" noChangeArrowheads="1"/>
          </p:cNvSpPr>
          <p:nvPr>
            <p:ph type="sldNum" sz="quarter" idx="11"/>
          </p:nvPr>
        </p:nvSpPr>
        <p:spPr>
          <a:xfrm>
            <a:off x="6859588" y="6319838"/>
            <a:ext cx="1989137" cy="476250"/>
          </a:xfrm>
          <a:prstGeom prst="rect">
            <a:avLst/>
          </a:prstGeom>
          <a:ln/>
        </p:spPr>
        <p:txBody>
          <a:bodyPr/>
          <a:lstStyle>
            <a:lvl1pPr>
              <a:defRPr/>
            </a:lvl1pPr>
          </a:lstStyle>
          <a:p>
            <a:pPr>
              <a:defRPr/>
            </a:pPr>
            <a:r>
              <a:rPr lang="en-US" dirty="0"/>
              <a:t>#</a:t>
            </a:r>
          </a:p>
        </p:txBody>
      </p:sp>
      <p:sp>
        <p:nvSpPr>
          <p:cNvPr id="7" name="Rectangle 8"/>
          <p:cNvSpPr>
            <a:spLocks noGrp="1" noChangeArrowheads="1"/>
          </p:cNvSpPr>
          <p:nvPr>
            <p:ph type="ftr" sz="quarter" idx="12"/>
          </p:nvPr>
        </p:nvSpPr>
        <p:spPr>
          <a:xfrm>
            <a:off x="2297113" y="6319838"/>
            <a:ext cx="4570412" cy="376237"/>
          </a:xfrm>
          <a:prstGeom prst="rect">
            <a:avLst/>
          </a:prstGeom>
          <a:ln/>
        </p:spPr>
        <p:txBody>
          <a:bodyPr/>
          <a:lstStyle>
            <a:lvl1pPr>
              <a:defRPr/>
            </a:lvl1pPr>
          </a:lstStyle>
          <a:p>
            <a:pPr>
              <a:defRPr/>
            </a:pPr>
            <a:r>
              <a:rPr lang="en-US" dirty="0"/>
              <a:t>CONFIDENTIAL - do not forward or distribute internally or externally without permission</a:t>
            </a:r>
          </a:p>
        </p:txBody>
      </p:sp>
    </p:spTree>
    <p:extLst>
      <p:ext uri="{BB962C8B-B14F-4D97-AF65-F5344CB8AC3E}">
        <p14:creationId xmlns:p14="http://schemas.microsoft.com/office/powerpoint/2010/main" val="1551584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 Blank">
    <p:spTree>
      <p:nvGrpSpPr>
        <p:cNvPr id="1" name=""/>
        <p:cNvGrpSpPr/>
        <p:nvPr/>
      </p:nvGrpSpPr>
      <p:grpSpPr>
        <a:xfrm>
          <a:off x="0" y="0"/>
          <a:ext cx="0" cy="0"/>
          <a:chOff x="0" y="0"/>
          <a:chExt cx="0" cy="0"/>
        </a:xfrm>
      </p:grpSpPr>
      <p:sp>
        <p:nvSpPr>
          <p:cNvPr id="2" name="Title 1"/>
          <p:cNvSpPr>
            <a:spLocks noGrp="1"/>
          </p:cNvSpPr>
          <p:nvPr>
            <p:ph type="ctrTitle"/>
          </p:nvPr>
        </p:nvSpPr>
        <p:spPr>
          <a:xfrm>
            <a:off x="367512" y="6157062"/>
            <a:ext cx="7772400" cy="348724"/>
          </a:xfrm>
          <a:prstGeom prst="rect">
            <a:avLst/>
          </a:prstGeom>
        </p:spPr>
        <p:txBody>
          <a:bodyPr anchor="t">
            <a:noAutofit/>
          </a:bodyPr>
          <a:lstStyle>
            <a:lvl1pPr algn="l">
              <a:defRPr sz="1400" b="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49209" y="6447223"/>
            <a:ext cx="7772400" cy="546100"/>
          </a:xfrm>
        </p:spPr>
        <p:txBody>
          <a:bodyPr>
            <a:noAutofit/>
          </a:bodyPr>
          <a:lstStyle>
            <a:lvl1pPr marL="0" indent="0" algn="l">
              <a:spcBef>
                <a:spcPts val="0"/>
              </a:spcBef>
              <a:spcAft>
                <a:spcPts val="300"/>
              </a:spcAft>
              <a:buNone/>
              <a:defRPr sz="1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61741462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le - 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0399" y="2415961"/>
            <a:ext cx="7772400" cy="1223319"/>
          </a:xfrm>
          <a:prstGeom prst="rect">
            <a:avLst/>
          </a:prstGeom>
        </p:spPr>
        <p:txBody>
          <a:bodyPr>
            <a:noAutofit/>
          </a:bodyPr>
          <a:lstStyle>
            <a:lvl1pPr algn="l">
              <a:defRPr sz="40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0" name="Straight Connector 9"/>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292710654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extBox 1"/>
          <p:cNvSpPr txBox="1"/>
          <p:nvPr userDrawn="1"/>
        </p:nvSpPr>
        <p:spPr>
          <a:xfrm>
            <a:off x="4577924" y="1127797"/>
            <a:ext cx="914400" cy="914400"/>
          </a:xfrm>
          <a:prstGeom prst="rect">
            <a:avLst/>
          </a:prstGeom>
          <a:noFill/>
        </p:spPr>
        <p:txBody>
          <a:bodyPr wrap="none" lIns="0" tIns="0" rIns="0" bIns="0" rtlCol="0">
            <a:noAutofit/>
          </a:bodyPr>
          <a:lstStyle/>
          <a:p>
            <a:endParaRPr lang="en-US" dirty="0" smtClean="0">
              <a:solidFill>
                <a:srgbClr val="53565A"/>
              </a:solidFill>
              <a:cs typeface="Arial" pitchFamily="34" charset="0"/>
            </a:endParaRPr>
          </a:p>
        </p:txBody>
      </p:sp>
      <p:sp>
        <p:nvSpPr>
          <p:cNvPr id="4" name="TextBox 3"/>
          <p:cNvSpPr txBox="1"/>
          <p:nvPr userDrawn="1"/>
        </p:nvSpPr>
        <p:spPr>
          <a:xfrm>
            <a:off x="1014157" y="1146751"/>
            <a:ext cx="914400" cy="914400"/>
          </a:xfrm>
          <a:prstGeom prst="rect">
            <a:avLst/>
          </a:prstGeom>
          <a:noFill/>
        </p:spPr>
        <p:txBody>
          <a:bodyPr wrap="none" lIns="0" tIns="0" rIns="0" bIns="0" rtlCol="0">
            <a:noAutofit/>
          </a:bodyPr>
          <a:lstStyle/>
          <a:p>
            <a:endParaRPr lang="en-US" dirty="0" smtClean="0">
              <a:solidFill>
                <a:srgbClr val="53565A"/>
              </a:solidFill>
              <a:cs typeface="Arial" pitchFamily="34" charset="0"/>
            </a:endParaRPr>
          </a:p>
        </p:txBody>
      </p:sp>
      <p:sp>
        <p:nvSpPr>
          <p:cNvPr id="6" name="Title 1"/>
          <p:cNvSpPr>
            <a:spLocks noGrp="1"/>
          </p:cNvSpPr>
          <p:nvPr>
            <p:ph type="title"/>
          </p:nvPr>
        </p:nvSpPr>
        <p:spPr>
          <a:xfrm>
            <a:off x="457200" y="274638"/>
            <a:ext cx="8229600" cy="43497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95502266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Box 2"/>
          <p:cNvSpPr txBox="1"/>
          <p:nvPr userDrawn="1"/>
        </p:nvSpPr>
        <p:spPr>
          <a:xfrm>
            <a:off x="893379" y="-746234"/>
            <a:ext cx="914400" cy="914400"/>
          </a:xfrm>
          <a:prstGeom prst="rect">
            <a:avLst/>
          </a:prstGeom>
          <a:noFill/>
        </p:spPr>
        <p:txBody>
          <a:bodyPr wrap="none" lIns="0" tIns="0" rIns="0" bIns="0" rtlCol="0">
            <a:noAutofit/>
          </a:bodyPr>
          <a:lstStyle/>
          <a:p>
            <a:endParaRPr lang="en-US" dirty="0" smtClean="0">
              <a:solidFill>
                <a:srgbClr val="53565A"/>
              </a:solidFill>
              <a:cs typeface="Arial" pitchFamily="34" charset="0"/>
            </a:endParaRPr>
          </a:p>
        </p:txBody>
      </p:sp>
      <p:sp>
        <p:nvSpPr>
          <p:cNvPr id="4" name="Title 1"/>
          <p:cNvSpPr>
            <a:spLocks noGrp="1"/>
          </p:cNvSpPr>
          <p:nvPr>
            <p:ph type="title"/>
          </p:nvPr>
        </p:nvSpPr>
        <p:spPr>
          <a:xfrm>
            <a:off x="457200" y="274638"/>
            <a:ext cx="8229600" cy="43497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02413400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Divider Slide | orange sub">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9" y="2415961"/>
            <a:ext cx="7772400" cy="1223319"/>
          </a:xfrm>
          <a:prstGeom prst="rect">
            <a:avLst/>
          </a:prstGeom>
        </p:spPr>
        <p:txBody>
          <a:bodyPr>
            <a:noAutofit/>
          </a:bodyPr>
          <a:lstStyle>
            <a:lvl1pPr algn="l">
              <a:defRPr sz="40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10661884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Divider Slide | orange sub">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9" y="2415961"/>
            <a:ext cx="7772400" cy="1223319"/>
          </a:xfrm>
          <a:prstGeom prst="rect">
            <a:avLst/>
          </a:prstGeom>
        </p:spPr>
        <p:txBody>
          <a:bodyPr>
            <a:noAutofit/>
          </a:bodyPr>
          <a:lstStyle>
            <a:lvl1pPr algn="l">
              <a:defRPr sz="40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355371049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Slide | photo">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750398" y="2415961"/>
            <a:ext cx="7841151" cy="1223319"/>
          </a:xfrm>
          <a:prstGeom prst="rect">
            <a:avLst/>
          </a:prstGeom>
        </p:spPr>
        <p:txBody>
          <a:bodyPr>
            <a:noAutofit/>
          </a:bodyPr>
          <a:lstStyle>
            <a:lvl1pPr algn="l">
              <a:defRPr sz="3200" b="0">
                <a:solidFill>
                  <a:schemeClr val="bg1">
                    <a:lumMod val="50000"/>
                  </a:schemeClr>
                </a:solidFill>
              </a:defRPr>
            </a:lvl1pPr>
          </a:lstStyle>
          <a:p>
            <a:r>
              <a:rPr lang="en-US" dirty="0" smtClean="0"/>
              <a:t>Click to edit </a:t>
            </a:r>
            <a:br>
              <a:rPr lang="en-US" dirty="0" smtClean="0"/>
            </a:br>
            <a:r>
              <a:rPr lang="en-US" dirty="0" smtClean="0"/>
              <a:t>Master title style</a:t>
            </a:r>
            <a:endParaRPr lang="en-US" dirty="0"/>
          </a:p>
        </p:txBody>
      </p:sp>
      <p:sp>
        <p:nvSpPr>
          <p:cNvPr id="14" name="Subtitle 2"/>
          <p:cNvSpPr>
            <a:spLocks noGrp="1"/>
          </p:cNvSpPr>
          <p:nvPr>
            <p:ph type="subTitle" idx="1"/>
          </p:nvPr>
        </p:nvSpPr>
        <p:spPr>
          <a:xfrm>
            <a:off x="845179" y="3815531"/>
            <a:ext cx="7772400" cy="546100"/>
          </a:xfrm>
        </p:spPr>
        <p:txBody>
          <a:bodyPr>
            <a:noAutofit/>
          </a:bodyPr>
          <a:lstStyle>
            <a:lvl1pPr marL="0" indent="0" algn="l">
              <a:spcBef>
                <a:spcPts val="0"/>
              </a:spcBef>
              <a:spcAft>
                <a:spcPts val="300"/>
              </a:spcAft>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1" name="Straight Connector 10"/>
          <p:cNvCxnSpPr/>
          <p:nvPr userDrawn="1"/>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240118344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Slide 2">
    <p:spTree>
      <p:nvGrpSpPr>
        <p:cNvPr id="1" name=""/>
        <p:cNvGrpSpPr/>
        <p:nvPr/>
      </p:nvGrpSpPr>
      <p:grpSpPr>
        <a:xfrm>
          <a:off x="0" y="0"/>
          <a:ext cx="0" cy="0"/>
          <a:chOff x="0" y="0"/>
          <a:chExt cx="0" cy="0"/>
        </a:xfrm>
      </p:grpSpPr>
      <p:cxnSp>
        <p:nvCxnSpPr>
          <p:cNvPr id="5" name="Straight Connector 4"/>
          <p:cNvCxnSpPr/>
          <p:nvPr userDrawn="1"/>
        </p:nvCxnSpPr>
        <p:spPr>
          <a:xfrm flipV="1">
            <a:off x="464427" y="602313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464427" y="1078315"/>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369" y="309867"/>
            <a:ext cx="1508125" cy="453041"/>
          </a:xfrm>
          <a:prstGeom prst="rect">
            <a:avLst/>
          </a:prstGeom>
        </p:spPr>
      </p:pic>
    </p:spTree>
    <p:extLst>
      <p:ext uri="{BB962C8B-B14F-4D97-AF65-F5344CB8AC3E}">
        <p14:creationId xmlns:p14="http://schemas.microsoft.com/office/powerpoint/2010/main" val="19063495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199" y="1525884"/>
            <a:ext cx="8229600" cy="3821629"/>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5"/>
          <p:cNvSpPr txBox="1">
            <a:spLocks/>
          </p:cNvSpPr>
          <p:nvPr/>
        </p:nvSpPr>
        <p:spPr>
          <a:xfrm>
            <a:off x="8229600" y="6508153"/>
            <a:ext cx="457200" cy="209550"/>
          </a:xfrm>
          <a:prstGeom prst="rect">
            <a:avLst/>
          </a:prstGeom>
        </p:spPr>
        <p:txBody>
          <a:bodyPr vert="horz" wrap="none" lIns="0" tIns="0" rIns="0" bIns="0" rtlCol="0" anchor="ctr"/>
          <a:lstStyle>
            <a:defPPr>
              <a:defRPr lang="en-US"/>
            </a:defPPr>
            <a:lvl1pPr marL="0" algn="r" defTabSz="914400" rtl="0" eaLnBrk="1" latinLnBrk="0" hangingPunct="1">
              <a:defRPr sz="800" b="1"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E22CD0-11F5-4647-B802-77FC0A9339C4}" type="slidenum">
              <a:rPr lang="en-US" smtClean="0">
                <a:solidFill>
                  <a:srgbClr val="53565A"/>
                </a:solidFill>
              </a:rPr>
              <a:pPr/>
              <a:t>‹#›</a:t>
            </a:fld>
            <a:endParaRPr lang="en-US" sz="900" dirty="0">
              <a:solidFill>
                <a:srgbClr val="53565A"/>
              </a:solidFill>
            </a:endParaRPr>
          </a:p>
        </p:txBody>
      </p:sp>
      <p:pic>
        <p:nvPicPr>
          <p:cNvPr id="15" name="Picture 14"/>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443943" y="6173847"/>
            <a:ext cx="1187135" cy="356616"/>
          </a:xfrm>
          <a:prstGeom prst="rect">
            <a:avLst/>
          </a:prstGeom>
        </p:spPr>
      </p:pic>
      <p:cxnSp>
        <p:nvCxnSpPr>
          <p:cNvPr id="4" name="Straight Connector 3"/>
          <p:cNvCxnSpPr/>
          <p:nvPr/>
        </p:nvCxnSpPr>
        <p:spPr>
          <a:xfrm flipV="1">
            <a:off x="464427" y="6018071"/>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64427" y="1080412"/>
            <a:ext cx="8217515" cy="9477"/>
          </a:xfrm>
          <a:prstGeom prst="line">
            <a:avLst/>
          </a:prstGeom>
          <a:ln w="12700">
            <a:solidFill>
              <a:srgbClr val="888B8D"/>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457200" y="274638"/>
            <a:ext cx="8229600" cy="434975"/>
          </a:xfrm>
          <a:prstGeom prst="rect">
            <a:avLst/>
          </a:prstGeom>
        </p:spPr>
        <p:txBody>
          <a:bodyPr vert="horz" lIns="91440" tIns="45720" rIns="91440" bIns="45720" rtlCol="0" anchor="b" anchorCtr="0">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827436834"/>
      </p:ext>
    </p:extLst>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50" r:id="rId12"/>
    <p:sldLayoutId id="2147483661" r:id="rId13"/>
    <p:sldLayoutId id="2147483665" r:id="rId14"/>
    <p:sldLayoutId id="2147483664" r:id="rId15"/>
    <p:sldLayoutId id="2147483662" r:id="rId16"/>
    <p:sldLayoutId id="2147483657" r:id="rId17"/>
    <p:sldLayoutId id="2147483659" r:id="rId18"/>
    <p:sldLayoutId id="2147483696" r:id="rId19"/>
  </p:sldLayoutIdLst>
  <p:transition>
    <p:fade/>
  </p:transition>
  <p:timing>
    <p:tnLst>
      <p:par>
        <p:cTn id="1" dur="indefinite" restart="never" nodeType="tmRoot"/>
      </p:par>
    </p:tnLst>
  </p:timing>
  <p:txStyles>
    <p:titleStyle>
      <a:lvl1pPr algn="l" defTabSz="914400" rtl="0" eaLnBrk="1" latinLnBrk="0" hangingPunct="1">
        <a:lnSpc>
          <a:spcPct val="90000"/>
        </a:lnSpc>
        <a:spcBef>
          <a:spcPct val="0"/>
        </a:spcBef>
        <a:buNone/>
        <a:defRPr sz="2000" b="0" kern="1200">
          <a:solidFill>
            <a:schemeClr val="tx1"/>
          </a:solidFill>
          <a:latin typeface="Arial" pitchFamily="34" charset="0"/>
          <a:ea typeface="+mj-ea"/>
          <a:cs typeface="Arial" pitchFamily="34" charset="0"/>
        </a:defRPr>
      </a:lvl1pPr>
    </p:titleStyle>
    <p:bodyStyle>
      <a:lvl1pPr marL="171450" indent="-171450" algn="l" defTabSz="914400" rtl="0" eaLnBrk="1" latinLnBrk="0" hangingPunct="1">
        <a:lnSpc>
          <a:spcPct val="95000"/>
        </a:lnSpc>
        <a:spcBef>
          <a:spcPts val="600"/>
        </a:spcBef>
        <a:spcAft>
          <a:spcPts val="300"/>
        </a:spcAft>
        <a:buClr>
          <a:schemeClr val="accent1"/>
        </a:buClr>
        <a:buFont typeface="Arial" pitchFamily="34" charset="0"/>
        <a:buChar char="•"/>
        <a:defRPr sz="1800" kern="1200">
          <a:solidFill>
            <a:schemeClr val="tx1"/>
          </a:solidFill>
          <a:latin typeface="Arial" pitchFamily="34" charset="0"/>
          <a:ea typeface="+mn-ea"/>
          <a:cs typeface="Arial" pitchFamily="34" charset="0"/>
        </a:defRPr>
      </a:lvl1pPr>
      <a:lvl2pPr marL="400050" indent="-171450" algn="l" defTabSz="914400" rtl="0" eaLnBrk="1" latinLnBrk="0" hangingPunct="1">
        <a:lnSpc>
          <a:spcPct val="95000"/>
        </a:lnSpc>
        <a:spcBef>
          <a:spcPts val="300"/>
        </a:spcBef>
        <a:spcAft>
          <a:spcPts val="300"/>
        </a:spcAft>
        <a:buFont typeface="Arial" pitchFamily="34" charset="0"/>
        <a:buChar char="–"/>
        <a:defRPr sz="1600" kern="1200">
          <a:solidFill>
            <a:schemeClr val="tx1"/>
          </a:solidFill>
          <a:latin typeface="Arial" pitchFamily="34" charset="0"/>
          <a:ea typeface="+mn-ea"/>
          <a:cs typeface="Arial" pitchFamily="34" charset="0"/>
        </a:defRPr>
      </a:lvl2pPr>
      <a:lvl3pPr marL="571500" indent="-114300" algn="l" defTabSz="914400" rtl="0" eaLnBrk="1" latinLnBrk="0" hangingPunct="1">
        <a:lnSpc>
          <a:spcPct val="95000"/>
        </a:lnSpc>
        <a:spcBef>
          <a:spcPts val="300"/>
        </a:spcBef>
        <a:spcAft>
          <a:spcPts val="300"/>
        </a:spcAft>
        <a:buClr>
          <a:schemeClr val="accent1"/>
        </a:buClr>
        <a:buFont typeface="Arial" pitchFamily="34" charset="0"/>
        <a:buChar char="•"/>
        <a:defRPr sz="1400" kern="1200">
          <a:solidFill>
            <a:schemeClr val="tx1"/>
          </a:solidFill>
          <a:latin typeface="Arial" pitchFamily="34" charset="0"/>
          <a:ea typeface="+mn-ea"/>
          <a:cs typeface="Arial" pitchFamily="34" charset="0"/>
        </a:defRPr>
      </a:lvl3pPr>
      <a:lvl4pPr marL="857250" indent="-171450" algn="l" defTabSz="914400" rtl="0" eaLnBrk="1" latinLnBrk="0" hangingPunct="1">
        <a:lnSpc>
          <a:spcPct val="95000"/>
        </a:lnSpc>
        <a:spcBef>
          <a:spcPts val="300"/>
        </a:spcBef>
        <a:spcAft>
          <a:spcPts val="300"/>
        </a:spcAft>
        <a:buFont typeface="Arial" pitchFamily="34" charset="0"/>
        <a:buChar char="–"/>
        <a:defRPr sz="1400" kern="1200">
          <a:solidFill>
            <a:schemeClr val="tx1"/>
          </a:solidFill>
          <a:latin typeface="Arial" pitchFamily="34" charset="0"/>
          <a:ea typeface="+mn-ea"/>
          <a:cs typeface="Arial" pitchFamily="34" charset="0"/>
        </a:defRPr>
      </a:lvl4pPr>
      <a:lvl5pPr marL="1028700" indent="-114300" algn="l" defTabSz="914400" rtl="0" eaLnBrk="1" latinLnBrk="0" hangingPunct="1">
        <a:lnSpc>
          <a:spcPct val="95000"/>
        </a:lnSpc>
        <a:spcBef>
          <a:spcPts val="300"/>
        </a:spcBef>
        <a:spcAft>
          <a:spcPts val="300"/>
        </a:spcAft>
        <a:buClr>
          <a:schemeClr val="accent1"/>
        </a:buClr>
        <a:buFont typeface="Arial" pitchFamily="34" charset="0"/>
        <a:buChar char="•"/>
        <a:tabLst/>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chart" Target="../charts/chart11.xml"/><Relationship Id="rId4" Type="http://schemas.openxmlformats.org/officeDocument/2006/relationships/chart" Target="../charts/chart10.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chart" Target="../charts/chart14.xml"/><Relationship Id="rId4" Type="http://schemas.openxmlformats.org/officeDocument/2006/relationships/chart" Target="../charts/char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chart" Target="../charts/chart16.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9.xml"/><Relationship Id="rId1" Type="http://schemas.openxmlformats.org/officeDocument/2006/relationships/slideLayout" Target="../slideLayouts/slideLayout19.xml"/><Relationship Id="rId4" Type="http://schemas.openxmlformats.org/officeDocument/2006/relationships/chart" Target="../charts/chart2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87914" y="1208013"/>
            <a:ext cx="4434458" cy="1223319"/>
          </a:xfrm>
        </p:spPr>
        <p:txBody>
          <a:bodyPr/>
          <a:lstStyle/>
          <a:p>
            <a:r>
              <a:rPr lang="en-US" sz="2400" b="1" dirty="0" smtClean="0">
                <a:solidFill>
                  <a:schemeClr val="accent1"/>
                </a:solidFill>
              </a:rPr>
              <a:t>Tobacco Cessation Behavioral Health Program</a:t>
            </a:r>
            <a:endParaRPr lang="en-US" sz="2400" b="1" dirty="0">
              <a:solidFill>
                <a:schemeClr val="accent1"/>
              </a:solidFill>
            </a:endParaRPr>
          </a:p>
        </p:txBody>
      </p:sp>
      <p:sp>
        <p:nvSpPr>
          <p:cNvPr id="10" name="Subtitle 9"/>
          <p:cNvSpPr>
            <a:spLocks noGrp="1"/>
          </p:cNvSpPr>
          <p:nvPr>
            <p:ph type="subTitle" idx="1"/>
          </p:nvPr>
        </p:nvSpPr>
        <p:spPr>
          <a:xfrm>
            <a:off x="932754" y="5048379"/>
            <a:ext cx="7772400" cy="546100"/>
          </a:xfrm>
        </p:spPr>
        <p:txBody>
          <a:bodyPr/>
          <a:lstStyle/>
          <a:p>
            <a:pPr algn="ctr"/>
            <a:r>
              <a:rPr lang="en-US" dirty="0" smtClean="0"/>
              <a:t>Tailored Support for Participants </a:t>
            </a:r>
            <a:r>
              <a:rPr lang="en-US" dirty="0"/>
              <a:t>with </a:t>
            </a:r>
            <a:r>
              <a:rPr lang="en-US" dirty="0" smtClean="0"/>
              <a:t>Behavioral Health </a:t>
            </a:r>
            <a:r>
              <a:rPr lang="en-US" dirty="0"/>
              <a:t>Conditions</a:t>
            </a:r>
          </a:p>
        </p:txBody>
      </p:sp>
      <p:grpSp>
        <p:nvGrpSpPr>
          <p:cNvPr id="4" name="Group 3"/>
          <p:cNvGrpSpPr/>
          <p:nvPr/>
        </p:nvGrpSpPr>
        <p:grpSpPr>
          <a:xfrm>
            <a:off x="1574032" y="1501248"/>
            <a:ext cx="5995936" cy="3370998"/>
            <a:chOff x="1427793" y="1801504"/>
            <a:chExt cx="5995936" cy="3370998"/>
          </a:xfrm>
        </p:grpSpPr>
        <p:pic>
          <p:nvPicPr>
            <p:cNvPr id="8" name="Picture 7" title="Lifestyle_OnPhone_0016"/>
            <p:cNvPicPr>
              <a:picLocks noChangeAspect="1"/>
            </p:cNvPicPr>
            <p:nvPr/>
          </p:nvPicPr>
          <p:blipFill rotWithShape="1">
            <a:blip r:embed="rId3" cstate="print">
              <a:extLst>
                <a:ext uri="{28A0092B-C50C-407E-A947-70E740481C1C}">
                  <a14:useLocalDpi xmlns:a14="http://schemas.microsoft.com/office/drawing/2010/main" val="0"/>
                </a:ext>
              </a:extLst>
            </a:blip>
            <a:srcRect l="12836" r="20441" b="13970"/>
            <a:stretch/>
          </p:blipFill>
          <p:spPr>
            <a:xfrm>
              <a:off x="1427793" y="2949956"/>
              <a:ext cx="4168680" cy="2222546"/>
            </a:xfrm>
            <a:prstGeom prst="rect">
              <a:avLst/>
            </a:prstGeom>
            <a:ln>
              <a:solidFill>
                <a:schemeClr val="tx1"/>
              </a:solidFill>
            </a:ln>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2715" y="1801504"/>
              <a:ext cx="2751014" cy="202894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3238" b="25066"/>
          <a:stretch/>
        </p:blipFill>
        <p:spPr bwMode="auto">
          <a:xfrm>
            <a:off x="6936259" y="98854"/>
            <a:ext cx="1577546" cy="815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549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501879"/>
            <a:ext cx="8229600" cy="434975"/>
          </a:xfrm>
        </p:spPr>
        <p:txBody>
          <a:bodyPr>
            <a:normAutofit fontScale="90000"/>
          </a:bodyPr>
          <a:lstStyle/>
          <a:p>
            <a:r>
              <a:rPr lang="en-US" dirty="0" smtClean="0"/>
              <a:t>Quit Rates of Participants with Mental Health Conditions Use of State Quitlines</a:t>
            </a:r>
            <a:br>
              <a:rPr lang="en-US" dirty="0" smtClean="0"/>
            </a:br>
            <a:r>
              <a:rPr lang="en-US" sz="1100" dirty="0" smtClean="0"/>
              <a:t>Vickerman et al. (2015) </a:t>
            </a:r>
            <a:endParaRPr lang="en-US" dirty="0"/>
          </a:p>
        </p:txBody>
      </p:sp>
      <p:sp>
        <p:nvSpPr>
          <p:cNvPr id="7" name="TextBox 6"/>
          <p:cNvSpPr txBox="1"/>
          <p:nvPr/>
        </p:nvSpPr>
        <p:spPr>
          <a:xfrm flipV="1">
            <a:off x="5900736" y="6134099"/>
            <a:ext cx="233364" cy="200025"/>
          </a:xfrm>
          <a:prstGeom prst="rect">
            <a:avLst/>
          </a:prstGeom>
          <a:noFill/>
        </p:spPr>
        <p:txBody>
          <a:bodyPr wrap="none" lIns="0" tIns="0" rIns="0" bIns="0" rtlCol="0">
            <a:noAutofit/>
          </a:bodyPr>
          <a:lstStyle/>
          <a:p>
            <a:endParaRPr lang="en-US" dirty="0" err="1" smtClean="0">
              <a:latin typeface="Arial" pitchFamily="34" charset="0"/>
              <a:cs typeface="Arial" pitchFamily="34" charset="0"/>
            </a:endParaRPr>
          </a:p>
        </p:txBody>
      </p:sp>
      <p:graphicFrame>
        <p:nvGraphicFramePr>
          <p:cNvPr id="11" name="Chart 10"/>
          <p:cNvGraphicFramePr>
            <a:graphicFrameLocks/>
          </p:cNvGraphicFramePr>
          <p:nvPr>
            <p:extLst>
              <p:ext uri="{D42A27DB-BD31-4B8C-83A1-F6EECF244321}">
                <p14:modId xmlns:p14="http://schemas.microsoft.com/office/powerpoint/2010/main" val="1152773535"/>
              </p:ext>
            </p:extLst>
          </p:nvPr>
        </p:nvGraphicFramePr>
        <p:xfrm>
          <a:off x="480645" y="1166446"/>
          <a:ext cx="8217877" cy="48131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248144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National Goal - </a:t>
            </a:r>
            <a:r>
              <a:rPr lang="en-US" dirty="0"/>
              <a:t>National Behavioral Health Summit for Tobacco-Free </a:t>
            </a:r>
            <a:r>
              <a:rPr lang="en-US" dirty="0" smtClean="0"/>
              <a:t>Recovery</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810751972"/>
              </p:ext>
            </p:extLst>
          </p:nvPr>
        </p:nvGraphicFramePr>
        <p:xfrm>
          <a:off x="468922" y="1084385"/>
          <a:ext cx="8182709"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4085402" y="4164748"/>
            <a:ext cx="4548604" cy="1569655"/>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30x20</a:t>
            </a:r>
            <a:endParaRPr lang="en-US"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841163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Program Design &amp; Development</a:t>
            </a:r>
            <a:endParaRPr lang="en-US" dirty="0"/>
          </a:p>
        </p:txBody>
      </p:sp>
      <p:sp>
        <p:nvSpPr>
          <p:cNvPr id="6" name="Subtitle 4"/>
          <p:cNvSpPr>
            <a:spLocks noGrp="1"/>
          </p:cNvSpPr>
          <p:nvPr>
            <p:ph type="subTitle" idx="1"/>
          </p:nvPr>
        </p:nvSpPr>
        <p:spPr>
          <a:xfrm>
            <a:off x="845179" y="3815531"/>
            <a:ext cx="7772400" cy="546100"/>
          </a:xfrm>
        </p:spPr>
        <p:txBody>
          <a:bodyPr/>
          <a:lstStyle/>
          <a:p>
            <a:r>
              <a:rPr lang="en-US" dirty="0" smtClean="0"/>
              <a:t>Tobacco Cessation Behavioral Health Program</a:t>
            </a:r>
            <a:endParaRPr lang="en-US" dirty="0"/>
          </a:p>
        </p:txBody>
      </p:sp>
    </p:spTree>
    <p:extLst>
      <p:ext uri="{BB962C8B-B14F-4D97-AF65-F5344CB8AC3E}">
        <p14:creationId xmlns:p14="http://schemas.microsoft.com/office/powerpoint/2010/main" val="24522941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4500" y="414338"/>
            <a:ext cx="8229600" cy="434975"/>
          </a:xfrm>
        </p:spPr>
        <p:txBody>
          <a:bodyPr/>
          <a:lstStyle/>
          <a:p>
            <a:r>
              <a:rPr lang="en-US" dirty="0" smtClean="0"/>
              <a:t>Development Timeline </a:t>
            </a:r>
            <a:endParaRPr lang="en-US" dirty="0"/>
          </a:p>
        </p:txBody>
      </p:sp>
      <p:graphicFrame>
        <p:nvGraphicFramePr>
          <p:cNvPr id="5" name="Diagram 4"/>
          <p:cNvGraphicFramePr/>
          <p:nvPr>
            <p:extLst>
              <p:ext uri="{D42A27DB-BD31-4B8C-83A1-F6EECF244321}">
                <p14:modId xmlns:p14="http://schemas.microsoft.com/office/powerpoint/2010/main" val="496273709"/>
              </p:ext>
            </p:extLst>
          </p:nvPr>
        </p:nvGraphicFramePr>
        <p:xfrm>
          <a:off x="507810" y="1244600"/>
          <a:ext cx="8147714" cy="245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259100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375383"/>
            <a:ext cx="8229600" cy="434975"/>
          </a:xfrm>
        </p:spPr>
        <p:txBody>
          <a:bodyPr/>
          <a:lstStyle/>
          <a:p>
            <a:r>
              <a:rPr lang="en-US" dirty="0" smtClean="0"/>
              <a:t>Tobacco Cessation Behavioral Health Program</a:t>
            </a:r>
            <a:endParaRPr lang="en-US" dirty="0"/>
          </a:p>
        </p:txBody>
      </p:sp>
      <p:pic>
        <p:nvPicPr>
          <p:cNvPr id="4" name="Picture 3" descr="Quit_for_Life Cycle_Illustr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592" y="1155459"/>
            <a:ext cx="7936816" cy="4801715"/>
          </a:xfrm>
          <a:prstGeom prst="rect">
            <a:avLst/>
          </a:prstGeom>
        </p:spPr>
      </p:pic>
    </p:spTree>
    <p:extLst>
      <p:ext uri="{BB962C8B-B14F-4D97-AF65-F5344CB8AC3E}">
        <p14:creationId xmlns:p14="http://schemas.microsoft.com/office/powerpoint/2010/main" val="188377951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4500" y="414338"/>
            <a:ext cx="8229600" cy="434975"/>
          </a:xfrm>
        </p:spPr>
        <p:txBody>
          <a:bodyPr/>
          <a:lstStyle/>
          <a:p>
            <a:r>
              <a:rPr lang="en-US" dirty="0" smtClean="0"/>
              <a:t>Specific Program Features</a:t>
            </a:r>
            <a:endParaRPr lang="en-US" dirty="0"/>
          </a:p>
        </p:txBody>
      </p:sp>
      <p:sp>
        <p:nvSpPr>
          <p:cNvPr id="5" name="Rectangle 4"/>
          <p:cNvSpPr/>
          <p:nvPr/>
        </p:nvSpPr>
        <p:spPr>
          <a:xfrm>
            <a:off x="481601" y="1283990"/>
            <a:ext cx="3145177" cy="2178400"/>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Rectangle 5"/>
          <p:cNvSpPr/>
          <p:nvPr/>
        </p:nvSpPr>
        <p:spPr>
          <a:xfrm>
            <a:off x="5455580" y="1330362"/>
            <a:ext cx="3245345" cy="2132027"/>
          </a:xfrm>
          <a:prstGeom prst="rect">
            <a:avLst/>
          </a:prstGeom>
          <a:blipFill rotWithShape="0">
            <a:blip r:embed="rId3"/>
            <a:stretch>
              <a:fillRect/>
            </a:stretch>
          </a:blipFill>
        </p:spPr>
        <p:style>
          <a:lnRef idx="2">
            <a:schemeClr val="lt1">
              <a:hueOff val="0"/>
              <a:satOff val="0"/>
              <a:lumOff val="0"/>
              <a:alphaOff val="0"/>
            </a:schemeClr>
          </a:lnRef>
          <a:fillRef idx="1">
            <a:scrgbClr r="0" g="0" b="0"/>
          </a:fillRef>
          <a:effectRef idx="0">
            <a:schemeClr val="accent5">
              <a:hueOff val="-723646"/>
              <a:satOff val="-4713"/>
              <a:lumOff val="5686"/>
              <a:alphaOff val="0"/>
            </a:schemeClr>
          </a:effectRef>
          <a:fontRef idx="minor">
            <a:schemeClr val="lt1"/>
          </a:fontRef>
        </p:style>
      </p:sp>
      <p:sp>
        <p:nvSpPr>
          <p:cNvPr id="7" name="Rectangle 6"/>
          <p:cNvSpPr/>
          <p:nvPr/>
        </p:nvSpPr>
        <p:spPr>
          <a:xfrm>
            <a:off x="481601" y="3750067"/>
            <a:ext cx="3145177" cy="2178123"/>
          </a:xfrm>
          <a:prstGeom prst="rect">
            <a:avLst/>
          </a:prstGeom>
        </p:spPr>
        <p:style>
          <a:lnRef idx="2">
            <a:schemeClr val="lt1">
              <a:hueOff val="0"/>
              <a:satOff val="0"/>
              <a:lumOff val="0"/>
              <a:alphaOff val="0"/>
            </a:schemeClr>
          </a:lnRef>
          <a:fillRef idx="1">
            <a:schemeClr val="accent5">
              <a:hueOff val="-1447292"/>
              <a:satOff val="-9427"/>
              <a:lumOff val="11373"/>
              <a:alphaOff val="0"/>
            </a:schemeClr>
          </a:fillRef>
          <a:effectRef idx="0">
            <a:schemeClr val="accent5">
              <a:hueOff val="-1447292"/>
              <a:satOff val="-9427"/>
              <a:lumOff val="11373"/>
              <a:alphaOff val="0"/>
            </a:schemeClr>
          </a:effectRef>
          <a:fontRef idx="minor">
            <a:schemeClr val="lt1"/>
          </a:fontRef>
        </p:style>
      </p:sp>
      <p:sp>
        <p:nvSpPr>
          <p:cNvPr id="8" name="Rectangle 7"/>
          <p:cNvSpPr/>
          <p:nvPr/>
        </p:nvSpPr>
        <p:spPr>
          <a:xfrm>
            <a:off x="5455579" y="3750067"/>
            <a:ext cx="3245346" cy="2178123"/>
          </a:xfrm>
          <a:prstGeom prst="rect">
            <a:avLst/>
          </a:prstGeom>
        </p:spPr>
        <p:style>
          <a:lnRef idx="2">
            <a:schemeClr val="lt1">
              <a:hueOff val="0"/>
              <a:satOff val="0"/>
              <a:lumOff val="0"/>
              <a:alphaOff val="0"/>
            </a:schemeClr>
          </a:lnRef>
          <a:fillRef idx="1">
            <a:schemeClr val="accent5">
              <a:hueOff val="-2170937"/>
              <a:satOff val="-14140"/>
              <a:lumOff val="17059"/>
              <a:alphaOff val="0"/>
            </a:schemeClr>
          </a:fillRef>
          <a:effectRef idx="0">
            <a:schemeClr val="accent5">
              <a:hueOff val="-2170937"/>
              <a:satOff val="-14140"/>
              <a:lumOff val="17059"/>
              <a:alphaOff val="0"/>
            </a:schemeClr>
          </a:effectRef>
          <a:fontRef idx="minor">
            <a:schemeClr val="lt1"/>
          </a:fontRef>
        </p:style>
      </p:sp>
      <p:sp>
        <p:nvSpPr>
          <p:cNvPr id="12" name="TextBox 11"/>
          <p:cNvSpPr txBox="1"/>
          <p:nvPr/>
        </p:nvSpPr>
        <p:spPr>
          <a:xfrm>
            <a:off x="481601" y="1088781"/>
            <a:ext cx="3145177" cy="2178399"/>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endParaRPr lang="en-US" sz="2400" dirty="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Triaged </a:t>
            </a:r>
          </a:p>
          <a:p>
            <a:pPr algn="ctr"/>
            <a:r>
              <a:rPr lang="en-US" sz="2400" dirty="0" smtClean="0">
                <a:solidFill>
                  <a:schemeClr val="bg1"/>
                </a:solidFill>
                <a:latin typeface="Arial" pitchFamily="34" charset="0"/>
                <a:cs typeface="Arial" pitchFamily="34" charset="0"/>
              </a:rPr>
              <a:t>Enrollment </a:t>
            </a:r>
          </a:p>
          <a:p>
            <a:pPr algn="ctr"/>
            <a:r>
              <a:rPr lang="en-US" sz="2400" dirty="0" smtClean="0">
                <a:solidFill>
                  <a:schemeClr val="bg1"/>
                </a:solidFill>
                <a:latin typeface="Arial" pitchFamily="34" charset="0"/>
                <a:cs typeface="Arial" pitchFamily="34" charset="0"/>
              </a:rPr>
              <a:t>Process</a:t>
            </a:r>
          </a:p>
        </p:txBody>
      </p:sp>
      <p:sp>
        <p:nvSpPr>
          <p:cNvPr id="13" name="TextBox 12"/>
          <p:cNvSpPr txBox="1"/>
          <p:nvPr/>
        </p:nvSpPr>
        <p:spPr>
          <a:xfrm>
            <a:off x="481600" y="3912740"/>
            <a:ext cx="3145177" cy="2178399"/>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12-Weeks</a:t>
            </a:r>
            <a:endParaRPr lang="en-US" sz="2400" dirty="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Combination </a:t>
            </a:r>
          </a:p>
          <a:p>
            <a:pPr algn="ctr"/>
            <a:r>
              <a:rPr lang="en-US" sz="2400" dirty="0" smtClean="0">
                <a:solidFill>
                  <a:schemeClr val="bg1"/>
                </a:solidFill>
                <a:latin typeface="Arial" pitchFamily="34" charset="0"/>
                <a:cs typeface="Arial" pitchFamily="34" charset="0"/>
              </a:rPr>
              <a:t>NRT</a:t>
            </a:r>
          </a:p>
        </p:txBody>
      </p:sp>
      <p:sp>
        <p:nvSpPr>
          <p:cNvPr id="14" name="TextBox 13"/>
          <p:cNvSpPr txBox="1"/>
          <p:nvPr/>
        </p:nvSpPr>
        <p:spPr>
          <a:xfrm>
            <a:off x="5455579" y="1253167"/>
            <a:ext cx="3145177" cy="2178399"/>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endParaRPr lang="en-US" sz="2400" dirty="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Additional </a:t>
            </a:r>
          </a:p>
          <a:p>
            <a:pPr algn="ctr"/>
            <a:r>
              <a:rPr lang="en-US" sz="2400" dirty="0" smtClean="0">
                <a:solidFill>
                  <a:schemeClr val="bg1"/>
                </a:solidFill>
                <a:latin typeface="Arial" pitchFamily="34" charset="0"/>
                <a:cs typeface="Arial" pitchFamily="34" charset="0"/>
              </a:rPr>
              <a:t>Calls</a:t>
            </a:r>
          </a:p>
        </p:txBody>
      </p:sp>
      <p:sp>
        <p:nvSpPr>
          <p:cNvPr id="15" name="TextBox 14"/>
          <p:cNvSpPr txBox="1"/>
          <p:nvPr/>
        </p:nvSpPr>
        <p:spPr>
          <a:xfrm>
            <a:off x="5505663" y="3749791"/>
            <a:ext cx="3145177" cy="2178399"/>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endParaRPr lang="en-US" sz="2400" dirty="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Provider </a:t>
            </a:r>
          </a:p>
          <a:p>
            <a:pPr algn="ctr"/>
            <a:r>
              <a:rPr lang="en-US" sz="2400" dirty="0" smtClean="0">
                <a:solidFill>
                  <a:schemeClr val="bg1"/>
                </a:solidFill>
                <a:latin typeface="Arial" pitchFamily="34" charset="0"/>
                <a:cs typeface="Arial" pitchFamily="34" charset="0"/>
              </a:rPr>
              <a:t>Letter</a:t>
            </a:r>
          </a:p>
        </p:txBody>
      </p:sp>
      <p:sp>
        <p:nvSpPr>
          <p:cNvPr id="18" name="Oval 17"/>
          <p:cNvSpPr/>
          <p:nvPr/>
        </p:nvSpPr>
        <p:spPr>
          <a:xfrm>
            <a:off x="3161865" y="3686432"/>
            <a:ext cx="2755080" cy="2558301"/>
          </a:xfrm>
          <a:prstGeom prst="ellipse">
            <a:avLst/>
          </a:prstGeom>
          <a:solidFill>
            <a:schemeClr val="accent1">
              <a:lumMod val="75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TextBox 19"/>
          <p:cNvSpPr txBox="1"/>
          <p:nvPr/>
        </p:nvSpPr>
        <p:spPr>
          <a:xfrm>
            <a:off x="3067313" y="4230076"/>
            <a:ext cx="3067479" cy="1900720"/>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Enhanced </a:t>
            </a:r>
          </a:p>
          <a:p>
            <a:pPr algn="ctr"/>
            <a:r>
              <a:rPr lang="en-US" sz="2400" dirty="0" smtClean="0">
                <a:solidFill>
                  <a:schemeClr val="bg1"/>
                </a:solidFill>
                <a:latin typeface="Arial" pitchFamily="34" charset="0"/>
                <a:cs typeface="Arial" pitchFamily="34" charset="0"/>
              </a:rPr>
              <a:t>Assessment</a:t>
            </a:r>
          </a:p>
        </p:txBody>
      </p:sp>
      <p:sp>
        <p:nvSpPr>
          <p:cNvPr id="11" name="Oval 10"/>
          <p:cNvSpPr/>
          <p:nvPr/>
        </p:nvSpPr>
        <p:spPr>
          <a:xfrm>
            <a:off x="3161865" y="904090"/>
            <a:ext cx="2755080" cy="2558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sp>
        <p:nvSpPr>
          <p:cNvPr id="16" name="TextBox 15"/>
          <p:cNvSpPr txBox="1"/>
          <p:nvPr/>
        </p:nvSpPr>
        <p:spPr>
          <a:xfrm>
            <a:off x="3005665" y="1227620"/>
            <a:ext cx="3067479" cy="1900720"/>
          </a:xfrm>
          <a:prstGeom prst="rect">
            <a:avLst/>
          </a:prstGeom>
          <a:noFill/>
        </p:spPr>
        <p:txBody>
          <a:bodyPr wrap="square" lIns="0" tIns="0" rIns="0" bIns="0" rtlCol="0">
            <a:noAutofit/>
          </a:bodyPr>
          <a:lstStyle/>
          <a:p>
            <a:pPr algn="ctr"/>
            <a:endParaRPr lang="en-US" sz="2400" dirty="0" smtClean="0">
              <a:solidFill>
                <a:schemeClr val="bg1"/>
              </a:solidFill>
              <a:latin typeface="Arial" pitchFamily="34" charset="0"/>
              <a:cs typeface="Arial" pitchFamily="34" charset="0"/>
            </a:endParaRPr>
          </a:p>
          <a:p>
            <a:pPr algn="ctr"/>
            <a:r>
              <a:rPr lang="en-US" sz="2400" dirty="0" smtClean="0">
                <a:solidFill>
                  <a:schemeClr val="bg1"/>
                </a:solidFill>
                <a:latin typeface="Arial" pitchFamily="34" charset="0"/>
                <a:cs typeface="Arial" pitchFamily="34" charset="0"/>
              </a:rPr>
              <a:t>Dedicated</a:t>
            </a:r>
          </a:p>
          <a:p>
            <a:pPr algn="ctr"/>
            <a:r>
              <a:rPr lang="en-US" sz="2400" dirty="0" smtClean="0">
                <a:solidFill>
                  <a:schemeClr val="bg1"/>
                </a:solidFill>
                <a:latin typeface="Arial" pitchFamily="34" charset="0"/>
                <a:cs typeface="Arial" pitchFamily="34" charset="0"/>
              </a:rPr>
              <a:t>Quit Coach</a:t>
            </a:r>
          </a:p>
          <a:p>
            <a:pPr algn="ctr"/>
            <a:r>
              <a:rPr lang="en-US" sz="2400" dirty="0" smtClean="0">
                <a:solidFill>
                  <a:schemeClr val="bg1"/>
                </a:solidFill>
                <a:latin typeface="Arial" pitchFamily="34" charset="0"/>
                <a:cs typeface="Arial" pitchFamily="34" charset="0"/>
              </a:rPr>
              <a:t>Team</a:t>
            </a:r>
          </a:p>
        </p:txBody>
      </p:sp>
    </p:spTree>
    <p:extLst>
      <p:ext uri="{BB962C8B-B14F-4D97-AF65-F5344CB8AC3E}">
        <p14:creationId xmlns:p14="http://schemas.microsoft.com/office/powerpoint/2010/main" val="41710493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0"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Enhanced Training for Coaches</a:t>
            </a:r>
          </a:p>
        </p:txBody>
      </p:sp>
    </p:spTree>
    <p:extLst>
      <p:ext uri="{BB962C8B-B14F-4D97-AF65-F5344CB8AC3E}">
        <p14:creationId xmlns:p14="http://schemas.microsoft.com/office/powerpoint/2010/main" val="29400712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Enhanced Training for Coaches</a:t>
            </a:r>
            <a:endParaRPr lang="en-US" dirty="0"/>
          </a:p>
        </p:txBody>
      </p:sp>
      <p:graphicFrame>
        <p:nvGraphicFramePr>
          <p:cNvPr id="6" name="Content Placeholder 1"/>
          <p:cNvGraphicFramePr>
            <a:graphicFrameLocks noGrp="1"/>
          </p:cNvGraphicFramePr>
          <p:nvPr>
            <p:ph idx="1"/>
            <p:extLst>
              <p:ext uri="{D42A27DB-BD31-4B8C-83A1-F6EECF244321}">
                <p14:modId xmlns:p14="http://schemas.microsoft.com/office/powerpoint/2010/main" val="4180049777"/>
              </p:ext>
            </p:extLst>
          </p:nvPr>
        </p:nvGraphicFramePr>
        <p:xfrm>
          <a:off x="0" y="1375456"/>
          <a:ext cx="9265920" cy="4090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106866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87828" y="492355"/>
            <a:ext cx="8229600" cy="434975"/>
          </a:xfrm>
        </p:spPr>
        <p:txBody>
          <a:bodyPr/>
          <a:lstStyle/>
          <a:p>
            <a:r>
              <a:rPr lang="en-US" dirty="0" smtClean="0"/>
              <a:t>Methods</a:t>
            </a:r>
            <a:endParaRPr lang="en-US" dirty="0"/>
          </a:p>
        </p:txBody>
      </p:sp>
      <p:graphicFrame>
        <p:nvGraphicFramePr>
          <p:cNvPr id="2" name="Diagram 1"/>
          <p:cNvGraphicFramePr/>
          <p:nvPr>
            <p:extLst>
              <p:ext uri="{D42A27DB-BD31-4B8C-83A1-F6EECF244321}">
                <p14:modId xmlns:p14="http://schemas.microsoft.com/office/powerpoint/2010/main" val="749340773"/>
              </p:ext>
            </p:extLst>
          </p:nvPr>
        </p:nvGraphicFramePr>
        <p:xfrm>
          <a:off x="213360" y="1143000"/>
          <a:ext cx="871728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225773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40159"/>
            <a:ext cx="8229600" cy="3821629"/>
          </a:xfrm>
        </p:spPr>
        <p:txBody>
          <a:bodyPr/>
          <a:lstStyle/>
          <a:p>
            <a:endParaRPr lang="en-US" dirty="0" smtClean="0"/>
          </a:p>
          <a:p>
            <a:endParaRPr lang="en-US" dirty="0"/>
          </a:p>
          <a:p>
            <a:pPr lvl="1"/>
            <a:endParaRPr lang="en-US" dirty="0"/>
          </a:p>
          <a:p>
            <a:endParaRPr lang="en-US" dirty="0"/>
          </a:p>
        </p:txBody>
      </p:sp>
      <p:sp>
        <p:nvSpPr>
          <p:cNvPr id="8" name="Title 7"/>
          <p:cNvSpPr>
            <a:spLocks noGrp="1"/>
          </p:cNvSpPr>
          <p:nvPr>
            <p:ph type="title"/>
          </p:nvPr>
        </p:nvSpPr>
        <p:spPr>
          <a:xfrm>
            <a:off x="457200" y="361726"/>
            <a:ext cx="8229600" cy="434975"/>
          </a:xfrm>
        </p:spPr>
        <p:txBody>
          <a:bodyPr/>
          <a:lstStyle/>
          <a:p>
            <a:r>
              <a:rPr lang="en-US" dirty="0"/>
              <a:t>Quick Reference Guide</a:t>
            </a:r>
            <a:endParaRPr lang="en-US"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579" y="1534294"/>
            <a:ext cx="7708041" cy="4513853"/>
          </a:xfrm>
          <a:prstGeom prst="rect">
            <a:avLst/>
          </a:prstGeom>
          <a:noFill/>
          <a:ln w="28575">
            <a:solidFill>
              <a:schemeClr val="tx1"/>
            </a:solidFill>
            <a:miter lim="800000"/>
            <a:headEnd/>
            <a:tailEnd/>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Lst>
        </p:spPr>
      </p:pic>
      <p:grpSp>
        <p:nvGrpSpPr>
          <p:cNvPr id="10" name="Group 9"/>
          <p:cNvGrpSpPr/>
          <p:nvPr/>
        </p:nvGrpSpPr>
        <p:grpSpPr>
          <a:xfrm>
            <a:off x="464677" y="2197717"/>
            <a:ext cx="6530943" cy="3699603"/>
            <a:chOff x="464677" y="1941418"/>
            <a:chExt cx="6530943" cy="3699603"/>
          </a:xfrm>
        </p:grpSpPr>
        <p:pic>
          <p:nvPicPr>
            <p:cNvPr id="7" name="Picture 8" descr="C:\Users\shorex1\AppData\Local\Temp\SNAGHTML1b2622ba.PNG"/>
            <p:cNvPicPr>
              <a:picLocks noChangeAspect="1" noChangeArrowheads="1"/>
            </p:cNvPicPr>
            <p:nvPr/>
          </p:nvPicPr>
          <p:blipFill rotWithShape="1">
            <a:blip r:embed="rId4">
              <a:extLst>
                <a:ext uri="{28A0092B-C50C-407E-A947-70E740481C1C}">
                  <a14:useLocalDpi xmlns:a14="http://schemas.microsoft.com/office/drawing/2010/main" val="0"/>
                </a:ext>
              </a:extLst>
            </a:blip>
            <a:srcRect r="6006"/>
            <a:stretch/>
          </p:blipFill>
          <p:spPr bwMode="auto">
            <a:xfrm rot="21416925">
              <a:off x="464677" y="1941418"/>
              <a:ext cx="6530943" cy="369960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140528" y="2251364"/>
              <a:ext cx="166255" cy="5195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sp>
          <p:nvSpPr>
            <p:cNvPr id="9" name="Rectangle 8"/>
            <p:cNvSpPr/>
            <p:nvPr/>
          </p:nvSpPr>
          <p:spPr>
            <a:xfrm rot="21333607">
              <a:off x="609600" y="2757055"/>
              <a:ext cx="1530928" cy="1108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grpSp>
      <p:grpSp>
        <p:nvGrpSpPr>
          <p:cNvPr id="12" name="Group 11"/>
          <p:cNvGrpSpPr/>
          <p:nvPr/>
        </p:nvGrpSpPr>
        <p:grpSpPr>
          <a:xfrm>
            <a:off x="511627" y="1348467"/>
            <a:ext cx="8279948" cy="4885508"/>
            <a:chOff x="511627" y="1348467"/>
            <a:chExt cx="8279948" cy="4885508"/>
          </a:xfrm>
        </p:grpSpPr>
        <p:sp>
          <p:nvSpPr>
            <p:cNvPr id="3" name="TextBox 2"/>
            <p:cNvSpPr txBox="1"/>
            <p:nvPr/>
          </p:nvSpPr>
          <p:spPr>
            <a:xfrm>
              <a:off x="511627" y="1348467"/>
              <a:ext cx="8279948" cy="4885508"/>
            </a:xfrm>
            <a:prstGeom prst="rect">
              <a:avLst/>
            </a:prstGeom>
            <a:noFill/>
          </p:spPr>
          <p:txBody>
            <a:bodyPr wrap="square" lIns="0" tIns="0" rIns="0" bIns="0" rtlCol="0">
              <a:noAutofit/>
            </a:bodyPr>
            <a:lstStyle/>
            <a:p>
              <a:endParaRPr lang="en-US" dirty="0" smtClean="0">
                <a:latin typeface="Arial" pitchFamily="34" charset="0"/>
                <a:cs typeface="Arial" pitchFamily="34" charset="0"/>
              </a:endParaRPr>
            </a:p>
          </p:txBody>
        </p:sp>
        <p:sp>
          <p:nvSpPr>
            <p:cNvPr id="11" name="Rectangle 10"/>
            <p:cNvSpPr/>
            <p:nvPr/>
          </p:nvSpPr>
          <p:spPr>
            <a:xfrm>
              <a:off x="5022273" y="1974273"/>
              <a:ext cx="103909" cy="12469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grpSp>
    </p:spTree>
    <p:extLst>
      <p:ext uri="{BB962C8B-B14F-4D97-AF65-F5344CB8AC3E}">
        <p14:creationId xmlns:p14="http://schemas.microsoft.com/office/powerpoint/2010/main" val="15989627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3857" y="2414589"/>
            <a:ext cx="3517641" cy="1812179"/>
          </a:xfrm>
        </p:spPr>
        <p:txBody>
          <a:bodyPr>
            <a:normAutofit/>
          </a:bodyPr>
          <a:lstStyle/>
          <a:p>
            <a:r>
              <a:rPr lang="en-US" dirty="0"/>
              <a:t>Tailored Support for Participants with Behavioral Health Conditions</a:t>
            </a:r>
          </a:p>
        </p:txBody>
      </p:sp>
      <p:sp>
        <p:nvSpPr>
          <p:cNvPr id="3" name="Subtitle 2"/>
          <p:cNvSpPr>
            <a:spLocks noGrp="1"/>
          </p:cNvSpPr>
          <p:nvPr>
            <p:ph type="subTitle" idx="1"/>
          </p:nvPr>
        </p:nvSpPr>
        <p:spPr>
          <a:xfrm>
            <a:off x="4124131" y="1787701"/>
            <a:ext cx="4422710" cy="3534311"/>
          </a:xfrm>
        </p:spPr>
        <p:txBody>
          <a:bodyPr>
            <a:normAutofit lnSpcReduction="10000"/>
          </a:bodyPr>
          <a:lstStyle/>
          <a:p>
            <a:pPr marL="0" indent="0">
              <a:buNone/>
            </a:pPr>
            <a:r>
              <a:rPr lang="en-US" sz="2400" b="1" u="sng" dirty="0" smtClean="0">
                <a:solidFill>
                  <a:schemeClr val="accent1"/>
                </a:solidFill>
              </a:rPr>
              <a:t>Clinical and Innovation Team</a:t>
            </a:r>
          </a:p>
          <a:p>
            <a:pPr marL="0" indent="0">
              <a:buNone/>
            </a:pPr>
            <a:endParaRPr lang="en-US" sz="1600" b="1" dirty="0" smtClean="0">
              <a:solidFill>
                <a:schemeClr val="accent1"/>
              </a:solidFill>
            </a:endParaRPr>
          </a:p>
          <a:p>
            <a:pPr marL="0" indent="0">
              <a:buNone/>
            </a:pPr>
            <a:r>
              <a:rPr lang="en-US" sz="1600" b="1" dirty="0" smtClean="0">
                <a:solidFill>
                  <a:schemeClr val="accent1"/>
                </a:solidFill>
              </a:rPr>
              <a:t>Robert Vargas, MSW, MPH</a:t>
            </a:r>
          </a:p>
          <a:p>
            <a:pPr marL="0" indent="0">
              <a:buNone/>
            </a:pPr>
            <a:r>
              <a:rPr lang="en-US" sz="1600" dirty="0" smtClean="0"/>
              <a:t>Director - Clinical Development and Treatment Support, Optum Healthcare</a:t>
            </a:r>
          </a:p>
          <a:p>
            <a:pPr marL="0" indent="0">
              <a:buNone/>
            </a:pPr>
            <a:r>
              <a:rPr lang="en-US" sz="1600" dirty="0" smtClean="0"/>
              <a:t>Robert.Vargas@Optum.com</a:t>
            </a:r>
          </a:p>
          <a:p>
            <a:pPr marL="0" indent="0">
              <a:buNone/>
            </a:pPr>
            <a:endParaRPr lang="en-US" sz="1600" b="1" dirty="0" smtClean="0">
              <a:solidFill>
                <a:schemeClr val="accent1"/>
              </a:solidFill>
            </a:endParaRPr>
          </a:p>
          <a:p>
            <a:pPr marL="0" indent="0">
              <a:buNone/>
            </a:pPr>
            <a:r>
              <a:rPr lang="en-US" sz="1600" b="1" dirty="0" smtClean="0">
                <a:solidFill>
                  <a:schemeClr val="accent1"/>
                </a:solidFill>
              </a:rPr>
              <a:t>Etta Short, MS</a:t>
            </a:r>
            <a:endParaRPr lang="en-US" sz="1600" b="1" dirty="0">
              <a:solidFill>
                <a:schemeClr val="accent1"/>
              </a:solidFill>
            </a:endParaRPr>
          </a:p>
          <a:p>
            <a:pPr marL="0" indent="0">
              <a:buNone/>
            </a:pPr>
            <a:r>
              <a:rPr lang="en-US" sz="1600" dirty="0" smtClean="0"/>
              <a:t>Director – Clinical Development and Implementation, Optum Healthcare</a:t>
            </a:r>
          </a:p>
          <a:p>
            <a:pPr marL="0" indent="0">
              <a:buNone/>
            </a:pPr>
            <a:r>
              <a:rPr lang="en-US" sz="1600" dirty="0" smtClean="0"/>
              <a:t>Etta.Short@Optum.com</a:t>
            </a:r>
          </a:p>
          <a:p>
            <a:pPr marL="0" indent="0">
              <a:buNone/>
            </a:pPr>
            <a:endParaRPr lang="en-US" sz="1600" dirty="0" smtClean="0"/>
          </a:p>
          <a:p>
            <a:pPr marL="0" indent="0">
              <a:buNone/>
            </a:pPr>
            <a:endParaRPr lang="en-US" sz="1600" dirty="0"/>
          </a:p>
        </p:txBody>
      </p:sp>
      <p:sp>
        <p:nvSpPr>
          <p:cNvPr id="4" name="Rectangle 3"/>
          <p:cNvSpPr/>
          <p:nvPr/>
        </p:nvSpPr>
        <p:spPr>
          <a:xfrm>
            <a:off x="3848668" y="0"/>
            <a:ext cx="12283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spTree>
    <p:extLst>
      <p:ext uri="{BB962C8B-B14F-4D97-AF65-F5344CB8AC3E}">
        <p14:creationId xmlns:p14="http://schemas.microsoft.com/office/powerpoint/2010/main" val="29871513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40159"/>
            <a:ext cx="8229600" cy="3821629"/>
          </a:xfrm>
        </p:spPr>
        <p:txBody>
          <a:bodyPr/>
          <a:lstStyle/>
          <a:p>
            <a:endParaRPr lang="en-US" dirty="0" smtClean="0"/>
          </a:p>
          <a:p>
            <a:endParaRPr lang="en-US" dirty="0"/>
          </a:p>
          <a:p>
            <a:pPr lvl="1"/>
            <a:endParaRPr lang="en-US" dirty="0"/>
          </a:p>
          <a:p>
            <a:endParaRPr lang="en-US" dirty="0"/>
          </a:p>
        </p:txBody>
      </p:sp>
      <p:sp>
        <p:nvSpPr>
          <p:cNvPr id="8" name="Title 7"/>
          <p:cNvSpPr>
            <a:spLocks noGrp="1"/>
          </p:cNvSpPr>
          <p:nvPr>
            <p:ph type="title"/>
          </p:nvPr>
        </p:nvSpPr>
        <p:spPr>
          <a:xfrm>
            <a:off x="457200" y="361726"/>
            <a:ext cx="8229600" cy="434975"/>
          </a:xfrm>
        </p:spPr>
        <p:txBody>
          <a:bodyPr/>
          <a:lstStyle/>
          <a:p>
            <a:r>
              <a:rPr lang="en-US" dirty="0"/>
              <a:t>Quick Reference Guide</a:t>
            </a:r>
            <a:endParaRPr lang="en-US" b="1" dirty="0"/>
          </a:p>
        </p:txBody>
      </p:sp>
      <p:sp>
        <p:nvSpPr>
          <p:cNvPr id="3" name="TextBox 2"/>
          <p:cNvSpPr txBox="1"/>
          <p:nvPr/>
        </p:nvSpPr>
        <p:spPr>
          <a:xfrm>
            <a:off x="511627" y="1348467"/>
            <a:ext cx="8279948" cy="4885508"/>
          </a:xfrm>
          <a:prstGeom prst="rect">
            <a:avLst/>
          </a:prstGeom>
          <a:noFill/>
        </p:spPr>
        <p:txBody>
          <a:bodyPr wrap="square" lIns="0" tIns="0" rIns="0" bIns="0" rtlCol="0">
            <a:noAutofit/>
          </a:bodyPr>
          <a:lstStyle/>
          <a:p>
            <a:endParaRPr lang="en-US" dirty="0" smtClean="0">
              <a:latin typeface="Arial" pitchFamily="34" charset="0"/>
              <a:cs typeface="Arial" pitchFamily="34"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846"/>
          <a:stretch/>
        </p:blipFill>
        <p:spPr bwMode="auto">
          <a:xfrm>
            <a:off x="511628" y="1348467"/>
            <a:ext cx="8052951" cy="4462953"/>
          </a:xfrm>
          <a:prstGeom prst="rect">
            <a:avLst/>
          </a:prstGeom>
          <a:noFill/>
          <a:ln>
            <a:noFill/>
          </a:ln>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C:\Users\shorex1\AppData\Local\Temp\SNAGHTML20c85e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2351">
            <a:off x="3541330" y="1511142"/>
            <a:ext cx="4173988" cy="3565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4451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40159"/>
            <a:ext cx="8229600" cy="3821629"/>
          </a:xfrm>
        </p:spPr>
        <p:txBody>
          <a:bodyPr/>
          <a:lstStyle/>
          <a:p>
            <a:endParaRPr lang="en-US" dirty="0" smtClean="0"/>
          </a:p>
          <a:p>
            <a:endParaRPr lang="en-US" dirty="0"/>
          </a:p>
          <a:p>
            <a:pPr lvl="1"/>
            <a:endParaRPr lang="en-US" dirty="0"/>
          </a:p>
          <a:p>
            <a:endParaRPr lang="en-US" dirty="0"/>
          </a:p>
        </p:txBody>
      </p:sp>
      <p:sp>
        <p:nvSpPr>
          <p:cNvPr id="8" name="Title 7"/>
          <p:cNvSpPr>
            <a:spLocks noGrp="1"/>
          </p:cNvSpPr>
          <p:nvPr>
            <p:ph type="title"/>
          </p:nvPr>
        </p:nvSpPr>
        <p:spPr>
          <a:xfrm>
            <a:off x="457200" y="361726"/>
            <a:ext cx="8229600" cy="434975"/>
          </a:xfrm>
        </p:spPr>
        <p:txBody>
          <a:bodyPr/>
          <a:lstStyle/>
          <a:p>
            <a:r>
              <a:rPr lang="en-US" b="1" dirty="0" smtClean="0"/>
              <a:t>Depression</a:t>
            </a:r>
            <a:endParaRPr lang="en-US" b="1" dirty="0"/>
          </a:p>
        </p:txBody>
      </p:sp>
      <p:sp>
        <p:nvSpPr>
          <p:cNvPr id="4" name="Rectangle 3"/>
          <p:cNvSpPr/>
          <p:nvPr/>
        </p:nvSpPr>
        <p:spPr>
          <a:xfrm>
            <a:off x="698500" y="1260545"/>
            <a:ext cx="7772400" cy="4524315"/>
          </a:xfrm>
          <a:prstGeom prst="rect">
            <a:avLst/>
          </a:prstGeom>
        </p:spPr>
        <p:txBody>
          <a:bodyPr wrap="square">
            <a:spAutoFit/>
          </a:bodyPr>
          <a:lstStyle/>
          <a:p>
            <a:r>
              <a:rPr lang="en-US" b="1" dirty="0">
                <a:solidFill>
                  <a:srgbClr val="FFC000"/>
                </a:solidFill>
              </a:rPr>
              <a:t>How you would adapt your communication style and/or intervention content:</a:t>
            </a:r>
            <a:endParaRPr lang="en-US" dirty="0">
              <a:solidFill>
                <a:srgbClr val="FFC000"/>
              </a:solidFill>
            </a:endParaRPr>
          </a:p>
          <a:p>
            <a:endParaRPr lang="en-US" b="1" dirty="0" smtClean="0"/>
          </a:p>
          <a:p>
            <a:r>
              <a:rPr lang="en-US" b="1" dirty="0" smtClean="0"/>
              <a:t>Q:  </a:t>
            </a:r>
            <a:r>
              <a:rPr lang="en-US" b="1" dirty="0"/>
              <a:t>A participant who presents with low motivation, talks slow, appears somewhat disengaged?</a:t>
            </a:r>
            <a:endParaRPr lang="en-US" dirty="0"/>
          </a:p>
          <a:p>
            <a:endParaRPr lang="en-US" dirty="0" smtClean="0"/>
          </a:p>
          <a:p>
            <a:r>
              <a:rPr lang="en-US" dirty="0" smtClean="0"/>
              <a:t>Example </a:t>
            </a:r>
            <a:r>
              <a:rPr lang="en-US" dirty="0"/>
              <a:t>of Responses:</a:t>
            </a:r>
          </a:p>
          <a:p>
            <a:r>
              <a:rPr lang="en-US" i="1" dirty="0"/>
              <a:t>“I would </a:t>
            </a:r>
            <a:r>
              <a:rPr lang="en-US" b="1" i="1" dirty="0"/>
              <a:t>adapt my pace </a:t>
            </a:r>
            <a:r>
              <a:rPr lang="en-US" i="1" dirty="0"/>
              <a:t>to meet that of the prt. I would try </a:t>
            </a:r>
            <a:r>
              <a:rPr lang="en-US" b="1" i="1" dirty="0"/>
              <a:t>asking open ended questions</a:t>
            </a:r>
            <a:r>
              <a:rPr lang="en-US" i="1" dirty="0"/>
              <a:t> encouraging the prt to describe why motivation is low. Then I may work on helping the prt identify </a:t>
            </a:r>
            <a:r>
              <a:rPr lang="en-US" b="1" i="1" dirty="0"/>
              <a:t>small steps </a:t>
            </a:r>
            <a:r>
              <a:rPr lang="en-US" i="1" dirty="0"/>
              <a:t>to take to build </a:t>
            </a:r>
            <a:r>
              <a:rPr lang="en-US" b="1" i="1" dirty="0"/>
              <a:t>motivation</a:t>
            </a:r>
            <a:r>
              <a:rPr lang="en-US" i="1" dirty="0"/>
              <a:t> and/or </a:t>
            </a:r>
            <a:r>
              <a:rPr lang="en-US" b="1" i="1" dirty="0"/>
              <a:t>confidence</a:t>
            </a:r>
            <a:r>
              <a:rPr lang="en-US" i="1" dirty="0"/>
              <a:t>, such as mini quits.”</a:t>
            </a:r>
            <a:endParaRPr lang="en-US" dirty="0"/>
          </a:p>
          <a:p>
            <a:endParaRPr lang="en-US" i="1" dirty="0" smtClean="0"/>
          </a:p>
          <a:p>
            <a:r>
              <a:rPr lang="en-US" i="1" dirty="0" smtClean="0"/>
              <a:t>“</a:t>
            </a:r>
            <a:r>
              <a:rPr lang="en-US" i="1" dirty="0"/>
              <a:t>Slow down myself, explore what motivated the call. Give them a </a:t>
            </a:r>
            <a:r>
              <a:rPr lang="en-US" b="1" i="1" dirty="0"/>
              <a:t>little more time express their feelings</a:t>
            </a:r>
            <a:r>
              <a:rPr lang="en-US" i="1" dirty="0"/>
              <a:t>. Might have look at less ambitious goals than in a normal call. Try assess what is </a:t>
            </a:r>
            <a:r>
              <a:rPr lang="en-US" b="1" i="1" dirty="0"/>
              <a:t>realistic and attainable </a:t>
            </a:r>
            <a:r>
              <a:rPr lang="en-US" i="1" dirty="0"/>
              <a:t>for them and focus on that</a:t>
            </a:r>
            <a:r>
              <a:rPr lang="en-US" i="1" dirty="0" smtClean="0"/>
              <a:t>.” </a:t>
            </a:r>
          </a:p>
        </p:txBody>
      </p:sp>
    </p:spTree>
    <p:extLst>
      <p:ext uri="{BB962C8B-B14F-4D97-AF65-F5344CB8AC3E}">
        <p14:creationId xmlns:p14="http://schemas.microsoft.com/office/powerpoint/2010/main" val="27456303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40159"/>
            <a:ext cx="8229600" cy="3821629"/>
          </a:xfrm>
        </p:spPr>
        <p:txBody>
          <a:bodyPr/>
          <a:lstStyle/>
          <a:p>
            <a:endParaRPr lang="en-US" dirty="0" smtClean="0"/>
          </a:p>
          <a:p>
            <a:endParaRPr lang="en-US" dirty="0"/>
          </a:p>
          <a:p>
            <a:pPr lvl="1"/>
            <a:endParaRPr lang="en-US" dirty="0"/>
          </a:p>
          <a:p>
            <a:endParaRPr lang="en-US" dirty="0" smtClean="0"/>
          </a:p>
          <a:p>
            <a:endParaRPr lang="en-US" dirty="0"/>
          </a:p>
        </p:txBody>
      </p:sp>
      <p:sp>
        <p:nvSpPr>
          <p:cNvPr id="8" name="Title 7"/>
          <p:cNvSpPr>
            <a:spLocks noGrp="1"/>
          </p:cNvSpPr>
          <p:nvPr>
            <p:ph type="title"/>
          </p:nvPr>
        </p:nvSpPr>
        <p:spPr>
          <a:xfrm>
            <a:off x="457200" y="361726"/>
            <a:ext cx="8229600" cy="434975"/>
          </a:xfrm>
        </p:spPr>
        <p:txBody>
          <a:bodyPr/>
          <a:lstStyle/>
          <a:p>
            <a:r>
              <a:rPr lang="en-US" b="1" dirty="0" smtClean="0"/>
              <a:t>Anxiety</a:t>
            </a:r>
            <a:endParaRPr lang="en-US" b="1" dirty="0"/>
          </a:p>
        </p:txBody>
      </p:sp>
      <p:sp>
        <p:nvSpPr>
          <p:cNvPr id="3" name="Rectangle 2"/>
          <p:cNvSpPr/>
          <p:nvPr/>
        </p:nvSpPr>
        <p:spPr>
          <a:xfrm>
            <a:off x="381000" y="1160145"/>
            <a:ext cx="8191500" cy="5355312"/>
          </a:xfrm>
          <a:prstGeom prst="rect">
            <a:avLst/>
          </a:prstGeom>
        </p:spPr>
        <p:txBody>
          <a:bodyPr wrap="square">
            <a:spAutoFit/>
          </a:bodyPr>
          <a:lstStyle/>
          <a:p>
            <a:endParaRPr lang="en-US" b="1" dirty="0" smtClean="0">
              <a:solidFill>
                <a:srgbClr val="FFC000"/>
              </a:solidFill>
            </a:endParaRPr>
          </a:p>
          <a:p>
            <a:r>
              <a:rPr lang="en-US" b="1" dirty="0">
                <a:solidFill>
                  <a:srgbClr val="FFC000"/>
                </a:solidFill>
              </a:rPr>
              <a:t>How you would adapt your communication style and/or intervention content:</a:t>
            </a:r>
            <a:endParaRPr lang="en-US" dirty="0">
              <a:solidFill>
                <a:srgbClr val="FFC000"/>
              </a:solidFill>
            </a:endParaRPr>
          </a:p>
          <a:p>
            <a:endParaRPr lang="en-US" b="1" dirty="0" smtClean="0">
              <a:solidFill>
                <a:srgbClr val="FFC000"/>
              </a:solidFill>
            </a:endParaRPr>
          </a:p>
          <a:p>
            <a:r>
              <a:rPr lang="en-US" b="1" dirty="0" smtClean="0"/>
              <a:t>Q</a:t>
            </a:r>
            <a:r>
              <a:rPr lang="en-US" b="1" dirty="0"/>
              <a:t>: A participant who presents with rapid speech, high levels of stress, low confidence and high level of worry about the quitting process</a:t>
            </a:r>
            <a:endParaRPr lang="en-US" dirty="0"/>
          </a:p>
          <a:p>
            <a:endParaRPr lang="en-US" dirty="0" smtClean="0"/>
          </a:p>
          <a:p>
            <a:r>
              <a:rPr lang="en-US" dirty="0" smtClean="0"/>
              <a:t>Examples </a:t>
            </a:r>
            <a:r>
              <a:rPr lang="en-US" dirty="0"/>
              <a:t>of response</a:t>
            </a:r>
            <a:r>
              <a:rPr lang="en-US" dirty="0" smtClean="0"/>
              <a:t>:</a:t>
            </a:r>
          </a:p>
          <a:p>
            <a:endParaRPr lang="en-US" dirty="0"/>
          </a:p>
          <a:p>
            <a:r>
              <a:rPr lang="en-US" i="1" dirty="0"/>
              <a:t>“In this case it is important to set a QD with the participant that is </a:t>
            </a:r>
            <a:r>
              <a:rPr lang="en-US" b="1" i="1" dirty="0"/>
              <a:t>realistic</a:t>
            </a:r>
            <a:r>
              <a:rPr lang="en-US" i="1" dirty="0"/>
              <a:t>, giving </a:t>
            </a:r>
            <a:r>
              <a:rPr lang="en-US" b="1" i="1" dirty="0"/>
              <a:t>time for preparation </a:t>
            </a:r>
            <a:r>
              <a:rPr lang="en-US" i="1" dirty="0"/>
              <a:t>and mini quits to </a:t>
            </a:r>
            <a:r>
              <a:rPr lang="en-US" b="1" i="1" dirty="0"/>
              <a:t>build confidence slowly</a:t>
            </a:r>
            <a:r>
              <a:rPr lang="en-US" i="1" dirty="0"/>
              <a:t>. It is also important to figure out the participant’s thoughts and behaviors about smoking when stressed, and then strive to work with the prt on </a:t>
            </a:r>
            <a:r>
              <a:rPr lang="en-US" b="1" i="1" dirty="0"/>
              <a:t>thought change and coping skills</a:t>
            </a:r>
            <a:r>
              <a:rPr lang="en-US" i="1" dirty="0"/>
              <a:t> to experiment with in </a:t>
            </a:r>
            <a:r>
              <a:rPr lang="en-US" b="1" i="1" dirty="0"/>
              <a:t>small steps</a:t>
            </a:r>
            <a:r>
              <a:rPr lang="en-US" i="1" dirty="0"/>
              <a:t>.”</a:t>
            </a:r>
            <a:endParaRPr lang="en-US" dirty="0"/>
          </a:p>
          <a:p>
            <a:endParaRPr lang="en-US" i="1" dirty="0" smtClean="0"/>
          </a:p>
          <a:p>
            <a:r>
              <a:rPr lang="en-US" i="1" dirty="0" smtClean="0"/>
              <a:t>“</a:t>
            </a:r>
            <a:r>
              <a:rPr lang="en-US" i="1" dirty="0"/>
              <a:t>I would </a:t>
            </a:r>
            <a:r>
              <a:rPr lang="en-US" b="1" i="1" dirty="0"/>
              <a:t>normalize quitting concerns </a:t>
            </a:r>
            <a:r>
              <a:rPr lang="en-US" i="1" dirty="0"/>
              <a:t>and try to make action plan tailored or manageable for the participant to build confidence</a:t>
            </a:r>
            <a:r>
              <a:rPr lang="en-US" i="1" dirty="0" smtClean="0"/>
              <a:t>.”</a:t>
            </a:r>
          </a:p>
          <a:p>
            <a:endParaRPr lang="en-US" dirty="0"/>
          </a:p>
          <a:p>
            <a:endParaRPr lang="en-US" dirty="0"/>
          </a:p>
        </p:txBody>
      </p:sp>
    </p:spTree>
    <p:extLst>
      <p:ext uri="{BB962C8B-B14F-4D97-AF65-F5344CB8AC3E}">
        <p14:creationId xmlns:p14="http://schemas.microsoft.com/office/powerpoint/2010/main" val="94918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361726"/>
            <a:ext cx="8229600" cy="434975"/>
          </a:xfrm>
        </p:spPr>
        <p:txBody>
          <a:bodyPr/>
          <a:lstStyle/>
          <a:p>
            <a:r>
              <a:rPr lang="en-US" b="1" dirty="0" smtClean="0"/>
              <a:t>Schizophrenia/Psychosis</a:t>
            </a:r>
            <a:endParaRPr lang="en-US" b="1" dirty="0"/>
          </a:p>
        </p:txBody>
      </p:sp>
      <p:sp>
        <p:nvSpPr>
          <p:cNvPr id="3" name="Rectangle 2"/>
          <p:cNvSpPr/>
          <p:nvPr/>
        </p:nvSpPr>
        <p:spPr>
          <a:xfrm>
            <a:off x="381000" y="1477645"/>
            <a:ext cx="8191500" cy="4801314"/>
          </a:xfrm>
          <a:prstGeom prst="rect">
            <a:avLst/>
          </a:prstGeom>
        </p:spPr>
        <p:txBody>
          <a:bodyPr wrap="square">
            <a:spAutoFit/>
          </a:bodyPr>
          <a:lstStyle/>
          <a:p>
            <a:r>
              <a:rPr lang="en-US" b="1" dirty="0" smtClean="0">
                <a:solidFill>
                  <a:srgbClr val="FFC000"/>
                </a:solidFill>
              </a:rPr>
              <a:t>How you would adapt your communication style and/or intervention content:</a:t>
            </a:r>
          </a:p>
          <a:p>
            <a:endParaRPr lang="en-US" dirty="0" smtClean="0">
              <a:solidFill>
                <a:srgbClr val="FFC000"/>
              </a:solidFill>
            </a:endParaRPr>
          </a:p>
          <a:p>
            <a:r>
              <a:rPr lang="en-US" b="1" dirty="0" smtClean="0"/>
              <a:t>Q: A participant, who is hard to track, responds with odd statements and appears to ramble on various topics other than quitting smoking.</a:t>
            </a:r>
          </a:p>
          <a:p>
            <a:endParaRPr lang="en-US" dirty="0" smtClean="0"/>
          </a:p>
          <a:p>
            <a:r>
              <a:rPr lang="en-US" dirty="0" smtClean="0"/>
              <a:t>Example </a:t>
            </a:r>
            <a:r>
              <a:rPr lang="en-US" dirty="0"/>
              <a:t>of Responses:</a:t>
            </a:r>
          </a:p>
          <a:p>
            <a:r>
              <a:rPr lang="en-US" i="1" dirty="0"/>
              <a:t>“I would overtly sign-post with the participant throughout the conversation to </a:t>
            </a:r>
            <a:r>
              <a:rPr lang="en-US" b="1" i="1" dirty="0"/>
              <a:t>redirect and get back on topic</a:t>
            </a:r>
            <a:r>
              <a:rPr lang="en-US" i="1" dirty="0"/>
              <a:t>. I would also gently s</a:t>
            </a:r>
            <a:r>
              <a:rPr lang="en-US" b="1" i="1" dirty="0"/>
              <a:t>uggest that writing down information </a:t>
            </a:r>
            <a:r>
              <a:rPr lang="en-US" i="1" dirty="0"/>
              <a:t>can be helpful and flex my communication style by </a:t>
            </a:r>
            <a:r>
              <a:rPr lang="en-US" b="1" i="1" dirty="0"/>
              <a:t>limiting talking points</a:t>
            </a:r>
            <a:r>
              <a:rPr lang="en-US" i="1" dirty="0"/>
              <a:t> to ensure the most essential information is being presented for the participant to take away for their current plan.”</a:t>
            </a:r>
            <a:endParaRPr lang="en-US" dirty="0"/>
          </a:p>
          <a:p>
            <a:endParaRPr lang="en-US" i="1" dirty="0" smtClean="0"/>
          </a:p>
          <a:p>
            <a:r>
              <a:rPr lang="en-US" i="1" dirty="0" smtClean="0"/>
              <a:t>” </a:t>
            </a:r>
            <a:r>
              <a:rPr lang="en-US" i="1" dirty="0"/>
              <a:t>Lots of sign-posting. </a:t>
            </a:r>
            <a:r>
              <a:rPr lang="en-US" b="1" i="1" dirty="0"/>
              <a:t>Overt statements and yes/no questions</a:t>
            </a:r>
            <a:r>
              <a:rPr lang="en-US" i="1" dirty="0"/>
              <a:t>. Keeping the call very </a:t>
            </a:r>
            <a:r>
              <a:rPr lang="en-US" b="1" i="1" dirty="0"/>
              <a:t>straightforward</a:t>
            </a:r>
            <a:r>
              <a:rPr lang="en-US" i="1" dirty="0"/>
              <a:t> and trying to identify one or maybe two </a:t>
            </a:r>
            <a:r>
              <a:rPr lang="en-US" b="1" i="1" dirty="0"/>
              <a:t>very specific </a:t>
            </a:r>
            <a:r>
              <a:rPr lang="en-US" i="1" dirty="0"/>
              <a:t>things that the prt could work on </a:t>
            </a:r>
            <a:r>
              <a:rPr lang="en-US" b="1" i="1" dirty="0"/>
              <a:t>between this call and the next</a:t>
            </a:r>
            <a:r>
              <a:rPr lang="en-US" b="1" i="1" dirty="0" smtClean="0"/>
              <a:t>.</a:t>
            </a:r>
            <a:r>
              <a:rPr lang="en-US" i="1" dirty="0" smtClean="0"/>
              <a:t>”</a:t>
            </a:r>
          </a:p>
          <a:p>
            <a:endParaRPr lang="en-US" dirty="0"/>
          </a:p>
        </p:txBody>
      </p:sp>
    </p:spTree>
    <p:extLst>
      <p:ext uri="{BB962C8B-B14F-4D97-AF65-F5344CB8AC3E}">
        <p14:creationId xmlns:p14="http://schemas.microsoft.com/office/powerpoint/2010/main" val="11276775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Preliminary Outcome Date</a:t>
            </a:r>
            <a:endParaRPr lang="en-US" dirty="0"/>
          </a:p>
        </p:txBody>
      </p:sp>
      <p:sp>
        <p:nvSpPr>
          <p:cNvPr id="5" name="Subtitle 4"/>
          <p:cNvSpPr>
            <a:spLocks noGrp="1"/>
          </p:cNvSpPr>
          <p:nvPr>
            <p:ph type="subTitle" idx="1"/>
          </p:nvPr>
        </p:nvSpPr>
        <p:spPr/>
        <p:txBody>
          <a:bodyPr/>
          <a:lstStyle/>
          <a:p>
            <a:r>
              <a:rPr lang="en-US" dirty="0" smtClean="0"/>
              <a:t>As of March 6, 2017</a:t>
            </a:r>
            <a:endParaRPr lang="en-US" dirty="0"/>
          </a:p>
        </p:txBody>
      </p:sp>
    </p:spTree>
    <p:extLst>
      <p:ext uri="{BB962C8B-B14F-4D97-AF65-F5344CB8AC3E}">
        <p14:creationId xmlns:p14="http://schemas.microsoft.com/office/powerpoint/2010/main" val="407826333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387917879"/>
              </p:ext>
            </p:extLst>
          </p:nvPr>
        </p:nvGraphicFramePr>
        <p:xfrm>
          <a:off x="457200" y="2249216"/>
          <a:ext cx="8229600" cy="2295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US" smtClean="0"/>
              <a:t>Outcome Goals</a:t>
            </a:r>
            <a:endParaRPr lang="en-US" dirty="0"/>
          </a:p>
        </p:txBody>
      </p:sp>
    </p:spTree>
    <p:extLst>
      <p:ext uri="{BB962C8B-B14F-4D97-AF65-F5344CB8AC3E}">
        <p14:creationId xmlns:p14="http://schemas.microsoft.com/office/powerpoint/2010/main" val="27043721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Acceptance Rates</a:t>
            </a:r>
            <a:endParaRPr lang="en-US"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257229122"/>
              </p:ext>
            </p:extLst>
          </p:nvPr>
        </p:nvGraphicFramePr>
        <p:xfrm>
          <a:off x="4579514" y="1096752"/>
          <a:ext cx="4061052" cy="48519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322510166"/>
              </p:ext>
            </p:extLst>
          </p:nvPr>
        </p:nvGraphicFramePr>
        <p:xfrm>
          <a:off x="468923" y="1178170"/>
          <a:ext cx="4302369" cy="476543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9612982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Engagement Outcomes</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491509996"/>
              </p:ext>
            </p:extLst>
          </p:nvPr>
        </p:nvGraphicFramePr>
        <p:xfrm>
          <a:off x="498475" y="3276600"/>
          <a:ext cx="4002088" cy="28066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3350822807"/>
              </p:ext>
            </p:extLst>
          </p:nvPr>
        </p:nvGraphicFramePr>
        <p:xfrm>
          <a:off x="869753" y="1390582"/>
          <a:ext cx="2768648" cy="2019868"/>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681771" y="1225319"/>
            <a:ext cx="3144612" cy="330526"/>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Avg. Completed Calls per Enrollment</a:t>
            </a:r>
          </a:p>
        </p:txBody>
      </p:sp>
      <p:graphicFrame>
        <p:nvGraphicFramePr>
          <p:cNvPr id="11" name="Chart 10"/>
          <p:cNvGraphicFramePr>
            <a:graphicFrameLocks/>
          </p:cNvGraphicFramePr>
          <p:nvPr>
            <p:extLst>
              <p:ext uri="{D42A27DB-BD31-4B8C-83A1-F6EECF244321}">
                <p14:modId xmlns:p14="http://schemas.microsoft.com/office/powerpoint/2010/main" val="480627102"/>
              </p:ext>
            </p:extLst>
          </p:nvPr>
        </p:nvGraphicFramePr>
        <p:xfrm>
          <a:off x="4572000" y="1225319"/>
          <a:ext cx="4102100" cy="476908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39508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11"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2400" dirty="0"/>
              <a:t>Preliminary </a:t>
            </a:r>
            <a:r>
              <a:rPr lang="en-US" sz="2400" dirty="0" smtClean="0"/>
              <a:t>Outcomes – NRT Support</a:t>
            </a:r>
            <a:endParaRPr lang="en-US" dirty="0"/>
          </a:p>
        </p:txBody>
      </p:sp>
      <p:graphicFrame>
        <p:nvGraphicFramePr>
          <p:cNvPr id="11" name="Chart 10"/>
          <p:cNvGraphicFramePr/>
          <p:nvPr>
            <p:extLst>
              <p:ext uri="{D42A27DB-BD31-4B8C-83A1-F6EECF244321}">
                <p14:modId xmlns:p14="http://schemas.microsoft.com/office/powerpoint/2010/main" val="681410588"/>
              </p:ext>
            </p:extLst>
          </p:nvPr>
        </p:nvGraphicFramePr>
        <p:xfrm>
          <a:off x="5426535" y="1556605"/>
          <a:ext cx="2768648" cy="20198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5473700" y="1089601"/>
            <a:ext cx="2755900" cy="467004"/>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Prts</a:t>
            </a:r>
            <a:r>
              <a:rPr lang="en-US" sz="1400" b="1" dirty="0">
                <a:latin typeface="Arial" pitchFamily="34" charset="0"/>
                <a:cs typeface="Arial" pitchFamily="34" charset="0"/>
              </a:rPr>
              <a:t> </a:t>
            </a:r>
            <a:r>
              <a:rPr lang="en-US" sz="1400" b="1" dirty="0" smtClean="0">
                <a:latin typeface="Arial" pitchFamily="34" charset="0"/>
                <a:cs typeface="Arial" pitchFamily="34" charset="0"/>
              </a:rPr>
              <a:t>who were dosed for Combination NRT</a:t>
            </a:r>
          </a:p>
        </p:txBody>
      </p:sp>
      <p:graphicFrame>
        <p:nvGraphicFramePr>
          <p:cNvPr id="13" name="Chart 12"/>
          <p:cNvGraphicFramePr/>
          <p:nvPr>
            <p:extLst>
              <p:ext uri="{D42A27DB-BD31-4B8C-83A1-F6EECF244321}">
                <p14:modId xmlns:p14="http://schemas.microsoft.com/office/powerpoint/2010/main" val="2807610278"/>
              </p:ext>
            </p:extLst>
          </p:nvPr>
        </p:nvGraphicFramePr>
        <p:xfrm>
          <a:off x="5442210" y="3969823"/>
          <a:ext cx="2768648" cy="2019868"/>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5473699" y="3454400"/>
            <a:ext cx="2755901" cy="642205"/>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Of those Prts who were dosed for combination NRT – Dosed for Patch plus Lozenges</a:t>
            </a:r>
          </a:p>
          <a:p>
            <a:pPr algn="ctr"/>
            <a:endParaRPr lang="en-US" sz="1400" b="1" dirty="0" smtClean="0">
              <a:latin typeface="Arial" pitchFamily="34" charset="0"/>
              <a:cs typeface="Arial" pitchFamily="34" charset="0"/>
            </a:endParaRPr>
          </a:p>
        </p:txBody>
      </p:sp>
      <p:graphicFrame>
        <p:nvGraphicFramePr>
          <p:cNvPr id="15" name="Chart 14"/>
          <p:cNvGraphicFramePr>
            <a:graphicFrameLocks/>
          </p:cNvGraphicFramePr>
          <p:nvPr>
            <p:extLst>
              <p:ext uri="{D42A27DB-BD31-4B8C-83A1-F6EECF244321}">
                <p14:modId xmlns:p14="http://schemas.microsoft.com/office/powerpoint/2010/main" val="3515088894"/>
              </p:ext>
            </p:extLst>
          </p:nvPr>
        </p:nvGraphicFramePr>
        <p:xfrm>
          <a:off x="520700" y="1323102"/>
          <a:ext cx="4381500" cy="460779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3273600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Preliminary </a:t>
            </a:r>
            <a:r>
              <a:rPr lang="en-US" dirty="0" smtClean="0"/>
              <a:t>Outcomes – Provider Letter</a:t>
            </a:r>
            <a:endParaRPr lang="en-US" dirty="0"/>
          </a:p>
        </p:txBody>
      </p:sp>
      <p:graphicFrame>
        <p:nvGraphicFramePr>
          <p:cNvPr id="4" name="Chart 3"/>
          <p:cNvGraphicFramePr/>
          <p:nvPr>
            <p:extLst>
              <p:ext uri="{D42A27DB-BD31-4B8C-83A1-F6EECF244321}">
                <p14:modId xmlns:p14="http://schemas.microsoft.com/office/powerpoint/2010/main" val="1993844501"/>
              </p:ext>
            </p:extLst>
          </p:nvPr>
        </p:nvGraphicFramePr>
        <p:xfrm>
          <a:off x="653853" y="1555845"/>
          <a:ext cx="2768648" cy="201986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65871" y="1225319"/>
            <a:ext cx="3144612" cy="330526"/>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Prts who reported have a Mental Health Provider</a:t>
            </a:r>
          </a:p>
        </p:txBody>
      </p:sp>
      <p:graphicFrame>
        <p:nvGraphicFramePr>
          <p:cNvPr id="6" name="Chart 5"/>
          <p:cNvGraphicFramePr>
            <a:graphicFrameLocks/>
          </p:cNvGraphicFramePr>
          <p:nvPr>
            <p:extLst>
              <p:ext uri="{D42A27DB-BD31-4B8C-83A1-F6EECF244321}">
                <p14:modId xmlns:p14="http://schemas.microsoft.com/office/powerpoint/2010/main" val="1901914740"/>
              </p:ext>
            </p:extLst>
          </p:nvPr>
        </p:nvGraphicFramePr>
        <p:xfrm>
          <a:off x="3828197" y="1225319"/>
          <a:ext cx="4565176" cy="24035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1313866986"/>
              </p:ext>
            </p:extLst>
          </p:nvPr>
        </p:nvGraphicFramePr>
        <p:xfrm>
          <a:off x="653853" y="4028364"/>
          <a:ext cx="2768648" cy="2019868"/>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p:cNvSpPr txBox="1"/>
          <p:nvPr/>
        </p:nvSpPr>
        <p:spPr>
          <a:xfrm>
            <a:off x="465871" y="3697838"/>
            <a:ext cx="3144612" cy="330526"/>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Prts who spoke with their provider since enrollment </a:t>
            </a:r>
          </a:p>
        </p:txBody>
      </p:sp>
      <p:graphicFrame>
        <p:nvGraphicFramePr>
          <p:cNvPr id="10" name="Chart 9"/>
          <p:cNvGraphicFramePr/>
          <p:nvPr>
            <p:extLst>
              <p:ext uri="{D42A27DB-BD31-4B8C-83A1-F6EECF244321}">
                <p14:modId xmlns:p14="http://schemas.microsoft.com/office/powerpoint/2010/main" val="364923713"/>
              </p:ext>
            </p:extLst>
          </p:nvPr>
        </p:nvGraphicFramePr>
        <p:xfrm>
          <a:off x="4777750" y="3959420"/>
          <a:ext cx="2956631" cy="2111180"/>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p:cNvSpPr txBox="1"/>
          <p:nvPr/>
        </p:nvSpPr>
        <p:spPr>
          <a:xfrm>
            <a:off x="4589769" y="3628894"/>
            <a:ext cx="3144612" cy="330526"/>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Prts who spoke to their provider about quitting</a:t>
            </a:r>
          </a:p>
        </p:txBody>
      </p:sp>
      <p:cxnSp>
        <p:nvCxnSpPr>
          <p:cNvPr id="7" name="Straight Arrow Connector 6"/>
          <p:cNvCxnSpPr/>
          <p:nvPr/>
        </p:nvCxnSpPr>
        <p:spPr>
          <a:xfrm>
            <a:off x="3118338" y="5040923"/>
            <a:ext cx="2016370" cy="11723"/>
          </a:xfrm>
          <a:prstGeom prst="straightConnector1">
            <a:avLst/>
          </a:prstGeom>
          <a:ln w="57150">
            <a:solidFill>
              <a:srgbClr val="7396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974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Graphic spid="6" grpId="0">
        <p:bldAsOne/>
      </p:bldGraphic>
      <p:bldGraphic spid="8" grpId="0">
        <p:bldAsOne/>
      </p:bldGraphic>
      <p:bldP spid="9" grpId="0"/>
      <p:bldGraphic spid="10" grpId="0">
        <p:bldAsOne/>
      </p:bldGraphic>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Overview</a:t>
            </a:r>
            <a:endParaRPr lang="en-US" dirty="0"/>
          </a:p>
        </p:txBody>
      </p:sp>
      <p:graphicFrame>
        <p:nvGraphicFramePr>
          <p:cNvPr id="20" name="Diagram 19"/>
          <p:cNvGraphicFramePr/>
          <p:nvPr>
            <p:extLst>
              <p:ext uri="{D42A27DB-BD31-4B8C-83A1-F6EECF244321}">
                <p14:modId xmlns:p14="http://schemas.microsoft.com/office/powerpoint/2010/main" val="1467362954"/>
              </p:ext>
            </p:extLst>
          </p:nvPr>
        </p:nvGraphicFramePr>
        <p:xfrm>
          <a:off x="1788160" y="1229360"/>
          <a:ext cx="7233920" cy="482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076960" y="1554480"/>
            <a:ext cx="4114800" cy="2611120"/>
          </a:xfrm>
          <a:prstGeom prst="rect">
            <a:avLst/>
          </a:prstGeom>
          <a:noFill/>
        </p:spPr>
        <p:txBody>
          <a:bodyPr wrap="square" lIns="0" tIns="0" rIns="0" bIns="0" rtlCol="0">
            <a:noAutofit/>
          </a:bodyPr>
          <a:lstStyle/>
          <a:p>
            <a:endParaRPr lang="en-US" dirty="0" smtClean="0">
              <a:latin typeface="Arial" pitchFamily="34" charset="0"/>
              <a:cs typeface="Arial" pitchFamily="34" charset="0"/>
            </a:endParaRPr>
          </a:p>
          <a:p>
            <a:endParaRPr lang="en-US" dirty="0">
              <a:latin typeface="Arial" pitchFamily="34" charset="0"/>
              <a:cs typeface="Arial" pitchFamily="34" charset="0"/>
            </a:endParaRPr>
          </a:p>
          <a:p>
            <a:endParaRPr lang="en-US" dirty="0" err="1" smtClean="0">
              <a:latin typeface="Arial" pitchFamily="34" charset="0"/>
              <a:cs typeface="Arial" pitchFamily="34" charset="0"/>
            </a:endParaRPr>
          </a:p>
        </p:txBody>
      </p:sp>
      <p:graphicFrame>
        <p:nvGraphicFramePr>
          <p:cNvPr id="3" name="Diagram 2"/>
          <p:cNvGraphicFramePr/>
          <p:nvPr>
            <p:extLst>
              <p:ext uri="{D42A27DB-BD31-4B8C-83A1-F6EECF244321}">
                <p14:modId xmlns:p14="http://schemas.microsoft.com/office/powerpoint/2010/main" val="393537791"/>
              </p:ext>
            </p:extLst>
          </p:nvPr>
        </p:nvGraphicFramePr>
        <p:xfrm>
          <a:off x="892629" y="1208315"/>
          <a:ext cx="6999513" cy="44522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39694610"/>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Quit Outcomes</a:t>
            </a:r>
            <a:endParaRPr lang="en-US" dirty="0"/>
          </a:p>
        </p:txBody>
      </p:sp>
      <p:graphicFrame>
        <p:nvGraphicFramePr>
          <p:cNvPr id="7" name="Chart 6"/>
          <p:cNvGraphicFramePr/>
          <p:nvPr>
            <p:extLst>
              <p:ext uri="{D42A27DB-BD31-4B8C-83A1-F6EECF244321}">
                <p14:modId xmlns:p14="http://schemas.microsoft.com/office/powerpoint/2010/main" val="1362617709"/>
              </p:ext>
            </p:extLst>
          </p:nvPr>
        </p:nvGraphicFramePr>
        <p:xfrm>
          <a:off x="464024" y="1842448"/>
          <a:ext cx="3903260" cy="397149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50376" y="1376684"/>
            <a:ext cx="4094328" cy="348392"/>
          </a:xfrm>
          <a:prstGeom prst="rect">
            <a:avLst/>
          </a:prstGeom>
          <a:noFill/>
        </p:spPr>
        <p:txBody>
          <a:bodyPr wrap="square" lIns="0" tIns="0" rIns="0" bIns="0" rtlCol="0">
            <a:noAutofit/>
          </a:bodyPr>
          <a:lstStyle/>
          <a:p>
            <a:pPr algn="ctr"/>
            <a:r>
              <a:rPr lang="en-US" b="1" dirty="0" smtClean="0">
                <a:latin typeface="Arial" pitchFamily="34" charset="0"/>
                <a:cs typeface="Arial" pitchFamily="34" charset="0"/>
              </a:rPr>
              <a:t>30 Day Prevalence Quit Rates</a:t>
            </a:r>
          </a:p>
        </p:txBody>
      </p:sp>
      <p:graphicFrame>
        <p:nvGraphicFramePr>
          <p:cNvPr id="9" name="Chart 8"/>
          <p:cNvGraphicFramePr>
            <a:graphicFrameLocks/>
          </p:cNvGraphicFramePr>
          <p:nvPr>
            <p:extLst>
              <p:ext uri="{D42A27DB-BD31-4B8C-83A1-F6EECF244321}">
                <p14:modId xmlns:p14="http://schemas.microsoft.com/office/powerpoint/2010/main" val="3281298904"/>
              </p:ext>
            </p:extLst>
          </p:nvPr>
        </p:nvGraphicFramePr>
        <p:xfrm>
          <a:off x="4544704" y="1193800"/>
          <a:ext cx="4065896" cy="4800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10440943"/>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Additional Outcome Successes</a:t>
            </a:r>
            <a:endParaRPr lang="en-US" dirty="0"/>
          </a:p>
        </p:txBody>
      </p:sp>
      <p:graphicFrame>
        <p:nvGraphicFramePr>
          <p:cNvPr id="7" name="Chart 6"/>
          <p:cNvGraphicFramePr/>
          <p:nvPr>
            <p:extLst>
              <p:ext uri="{D42A27DB-BD31-4B8C-83A1-F6EECF244321}">
                <p14:modId xmlns:p14="http://schemas.microsoft.com/office/powerpoint/2010/main" val="1560778566"/>
              </p:ext>
            </p:extLst>
          </p:nvPr>
        </p:nvGraphicFramePr>
        <p:xfrm>
          <a:off x="464024" y="1842448"/>
          <a:ext cx="3903260" cy="397149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50376" y="1376684"/>
            <a:ext cx="4094328" cy="348392"/>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Reported their QC was very helpful to somewhat helpful</a:t>
            </a:r>
          </a:p>
        </p:txBody>
      </p:sp>
      <p:sp>
        <p:nvSpPr>
          <p:cNvPr id="10" name="TextBox 9"/>
          <p:cNvSpPr txBox="1"/>
          <p:nvPr/>
        </p:nvSpPr>
        <p:spPr>
          <a:xfrm>
            <a:off x="4683456" y="1376684"/>
            <a:ext cx="4094328" cy="348392"/>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Reported same confident or more confident since joining the program</a:t>
            </a:r>
          </a:p>
        </p:txBody>
      </p:sp>
      <p:graphicFrame>
        <p:nvGraphicFramePr>
          <p:cNvPr id="11" name="Chart 10"/>
          <p:cNvGraphicFramePr>
            <a:graphicFrameLocks/>
          </p:cNvGraphicFramePr>
          <p:nvPr>
            <p:extLst>
              <p:ext uri="{D42A27DB-BD31-4B8C-83A1-F6EECF244321}">
                <p14:modId xmlns:p14="http://schemas.microsoft.com/office/powerpoint/2010/main" val="3860910362"/>
              </p:ext>
            </p:extLst>
          </p:nvPr>
        </p:nvGraphicFramePr>
        <p:xfrm>
          <a:off x="4544704" y="1962397"/>
          <a:ext cx="4233080" cy="38921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0854825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txBox="1">
            <a:spLocks/>
          </p:cNvSpPr>
          <p:nvPr/>
        </p:nvSpPr>
        <p:spPr>
          <a:xfrm>
            <a:off x="473329" y="4750093"/>
            <a:ext cx="8210153" cy="1187722"/>
          </a:xfrm>
          <a:prstGeom prst="rect">
            <a:avLst/>
          </a:prstGeom>
          <a:solidFill>
            <a:srgbClr val="739600"/>
          </a:solidFill>
        </p:spPr>
        <p:txBody>
          <a:bodyPr lIns="91440" tIns="0" rIns="45720" bIns="0" anchor="ctr" anchorCtr="0"/>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endParaRPr lang="en-US" sz="1600" dirty="0">
              <a:solidFill>
                <a:srgbClr val="53565A"/>
              </a:solidFill>
            </a:endParaRPr>
          </a:p>
        </p:txBody>
      </p:sp>
      <p:sp>
        <p:nvSpPr>
          <p:cNvPr id="16" name="Rectangle 15"/>
          <p:cNvSpPr/>
          <p:nvPr/>
        </p:nvSpPr>
        <p:spPr>
          <a:xfrm>
            <a:off x="475316" y="1266836"/>
            <a:ext cx="8210154" cy="904863"/>
          </a:xfrm>
          <a:prstGeom prst="rect">
            <a:avLst/>
          </a:prstGeom>
          <a:solidFill>
            <a:schemeClr val="accent1"/>
          </a:solidFill>
          <a:ln w="19050">
            <a:noFill/>
            <a:miter lim="800000"/>
          </a:ln>
          <a:effectLst/>
        </p:spPr>
        <p:txBody>
          <a:bodyPr wrap="square" lIns="45720" tIns="0" rIns="45720" bIns="0" anchor="ctr" anchorCtr="0">
            <a:noAutofit/>
          </a:bodyPr>
          <a:lstStyle/>
          <a:p>
            <a:pPr algn="ctr">
              <a:lnSpc>
                <a:spcPct val="95000"/>
              </a:lnSpc>
            </a:pPr>
            <a:endParaRPr lang="en-US" sz="2400" b="1" dirty="0">
              <a:solidFill>
                <a:prstClr val="white"/>
              </a:solidFill>
            </a:endParaRPr>
          </a:p>
        </p:txBody>
      </p:sp>
      <p:sp>
        <p:nvSpPr>
          <p:cNvPr id="18" name="Rectangle 3"/>
          <p:cNvSpPr txBox="1">
            <a:spLocks/>
          </p:cNvSpPr>
          <p:nvPr/>
        </p:nvSpPr>
        <p:spPr>
          <a:xfrm>
            <a:off x="479290" y="2318642"/>
            <a:ext cx="8210153" cy="1175706"/>
          </a:xfrm>
          <a:prstGeom prst="rect">
            <a:avLst/>
          </a:prstGeom>
          <a:solidFill>
            <a:srgbClr val="E7E6E5"/>
          </a:solidFill>
        </p:spPr>
        <p:txBody>
          <a:bodyPr lIns="91440" tIns="0" rIns="45720" bIns="0" anchor="ctr" anchorCtr="0"/>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endParaRPr lang="en-US" sz="1600" dirty="0">
              <a:solidFill>
                <a:srgbClr val="53565A"/>
              </a:solidFill>
            </a:endParaRPr>
          </a:p>
        </p:txBody>
      </p:sp>
      <p:sp>
        <p:nvSpPr>
          <p:cNvPr id="3" name="Title 2"/>
          <p:cNvSpPr>
            <a:spLocks noGrp="1"/>
          </p:cNvSpPr>
          <p:nvPr>
            <p:ph type="title"/>
          </p:nvPr>
        </p:nvSpPr>
        <p:spPr>
          <a:xfrm>
            <a:off x="475316" y="269395"/>
            <a:ext cx="8229600" cy="434975"/>
          </a:xfrm>
        </p:spPr>
        <p:txBody>
          <a:bodyPr>
            <a:normAutofit/>
          </a:bodyPr>
          <a:lstStyle/>
          <a:p>
            <a:r>
              <a:rPr lang="en-US" dirty="0" smtClean="0"/>
              <a:t>Conclusions</a:t>
            </a:r>
            <a:endParaRPr lang="en-US" dirty="0"/>
          </a:p>
        </p:txBody>
      </p:sp>
      <p:sp>
        <p:nvSpPr>
          <p:cNvPr id="20" name="Rectangle 19"/>
          <p:cNvSpPr/>
          <p:nvPr/>
        </p:nvSpPr>
        <p:spPr>
          <a:xfrm>
            <a:off x="473329" y="1266836"/>
            <a:ext cx="8212140" cy="904863"/>
          </a:xfrm>
          <a:prstGeom prst="rect">
            <a:avLst/>
          </a:prstGeom>
        </p:spPr>
        <p:txBody>
          <a:bodyPr wrap="square">
            <a:spAutoFit/>
          </a:bodyPr>
          <a:lstStyle/>
          <a:p>
            <a:pPr marL="285750" indent="-285750">
              <a:lnSpc>
                <a:spcPct val="110000"/>
              </a:lnSpc>
              <a:buFont typeface="Arial" pitchFamily="34" charset="0"/>
              <a:buChar char="•"/>
              <a:defRPr/>
            </a:pPr>
            <a:r>
              <a:rPr lang="en-US" sz="1600" dirty="0" smtClean="0">
                <a:solidFill>
                  <a:srgbClr val="FFFFFF"/>
                </a:solidFill>
              </a:rPr>
              <a:t>Engaged with industry experts and reviewed recent scientific evidence</a:t>
            </a:r>
          </a:p>
          <a:p>
            <a:pPr marL="285750" indent="-285750">
              <a:lnSpc>
                <a:spcPct val="110000"/>
              </a:lnSpc>
              <a:buFont typeface="Arial" pitchFamily="34" charset="0"/>
              <a:buChar char="•"/>
              <a:defRPr/>
            </a:pPr>
            <a:r>
              <a:rPr lang="en-US" sz="1600" dirty="0" smtClean="0">
                <a:solidFill>
                  <a:srgbClr val="FFFFFF"/>
                </a:solidFill>
              </a:rPr>
              <a:t>Developed specialized Treatment for participants with Behavioral </a:t>
            </a:r>
            <a:r>
              <a:rPr lang="en-US" sz="1600" dirty="0" err="1" smtClean="0">
                <a:solidFill>
                  <a:srgbClr val="FFFFFF"/>
                </a:solidFill>
              </a:rPr>
              <a:t>Hrealth</a:t>
            </a:r>
            <a:r>
              <a:rPr lang="en-US" sz="1600" dirty="0" smtClean="0">
                <a:solidFill>
                  <a:srgbClr val="FFFFFF"/>
                </a:solidFill>
              </a:rPr>
              <a:t> Conditions</a:t>
            </a:r>
          </a:p>
          <a:p>
            <a:pPr marL="285750" indent="-285750">
              <a:lnSpc>
                <a:spcPct val="110000"/>
              </a:lnSpc>
              <a:buFont typeface="Arial" pitchFamily="34" charset="0"/>
              <a:buChar char="•"/>
              <a:defRPr/>
            </a:pPr>
            <a:r>
              <a:rPr lang="en-US" sz="1600" dirty="0" smtClean="0">
                <a:solidFill>
                  <a:srgbClr val="FFFFFF"/>
                </a:solidFill>
              </a:rPr>
              <a:t>Enrolled </a:t>
            </a:r>
            <a:r>
              <a:rPr lang="en-US" sz="1600" dirty="0" smtClean="0">
                <a:solidFill>
                  <a:srgbClr val="FFFFFF"/>
                </a:solidFill>
              </a:rPr>
              <a:t>310 participants</a:t>
            </a:r>
            <a:endParaRPr lang="en-US" sz="1600" dirty="0">
              <a:solidFill>
                <a:srgbClr val="FFFFFF"/>
              </a:solidFill>
            </a:endParaRPr>
          </a:p>
        </p:txBody>
      </p:sp>
      <p:sp>
        <p:nvSpPr>
          <p:cNvPr id="2" name="TextBox 1"/>
          <p:cNvSpPr txBox="1"/>
          <p:nvPr/>
        </p:nvSpPr>
        <p:spPr>
          <a:xfrm>
            <a:off x="4107976" y="464024"/>
            <a:ext cx="45719" cy="45719"/>
          </a:xfrm>
          <a:prstGeom prst="rect">
            <a:avLst/>
          </a:prstGeom>
          <a:noFill/>
        </p:spPr>
        <p:txBody>
          <a:bodyPr wrap="square" lIns="0" tIns="0" rIns="0" bIns="0" rtlCol="0">
            <a:noAutofit/>
          </a:bodyPr>
          <a:lstStyle/>
          <a:p>
            <a:endParaRPr lang="en-US" dirty="0" smtClean="0">
              <a:latin typeface="Arial" pitchFamily="34" charset="0"/>
              <a:cs typeface="Arial" pitchFamily="34" charset="0"/>
            </a:endParaRPr>
          </a:p>
        </p:txBody>
      </p:sp>
      <p:sp>
        <p:nvSpPr>
          <p:cNvPr id="17" name="Rectangle 16"/>
          <p:cNvSpPr/>
          <p:nvPr/>
        </p:nvSpPr>
        <p:spPr>
          <a:xfrm>
            <a:off x="488068" y="4762109"/>
            <a:ext cx="8212140" cy="1175706"/>
          </a:xfrm>
          <a:prstGeom prst="rect">
            <a:avLst/>
          </a:prstGeom>
        </p:spPr>
        <p:txBody>
          <a:bodyPr wrap="square">
            <a:spAutoFit/>
          </a:bodyPr>
          <a:lstStyle/>
          <a:p>
            <a:pPr marL="285750" indent="-285750">
              <a:lnSpc>
                <a:spcPct val="110000"/>
              </a:lnSpc>
              <a:buFont typeface="Arial" pitchFamily="34" charset="0"/>
              <a:buChar char="•"/>
              <a:defRPr/>
            </a:pPr>
            <a:r>
              <a:rPr lang="en-US" sz="1600" dirty="0" smtClean="0">
                <a:solidFill>
                  <a:srgbClr val="FFFFFF"/>
                </a:solidFill>
              </a:rPr>
              <a:t>4 </a:t>
            </a:r>
            <a:r>
              <a:rPr lang="en-US" sz="1600" dirty="0" smtClean="0">
                <a:solidFill>
                  <a:srgbClr val="FFFFFF"/>
                </a:solidFill>
              </a:rPr>
              <a:t>more additional calls</a:t>
            </a:r>
          </a:p>
          <a:p>
            <a:pPr marL="285750" indent="-285750">
              <a:lnSpc>
                <a:spcPct val="110000"/>
              </a:lnSpc>
              <a:buFont typeface="Arial" pitchFamily="34" charset="0"/>
              <a:buChar char="•"/>
              <a:defRPr/>
            </a:pPr>
            <a:r>
              <a:rPr lang="en-US" sz="1600" dirty="0" smtClean="0">
                <a:solidFill>
                  <a:srgbClr val="FFFFFF"/>
                </a:solidFill>
              </a:rPr>
              <a:t>8weeks </a:t>
            </a:r>
            <a:r>
              <a:rPr lang="en-US" sz="1600" dirty="0" smtClean="0">
                <a:solidFill>
                  <a:srgbClr val="FFFFFF"/>
                </a:solidFill>
              </a:rPr>
              <a:t>of </a:t>
            </a:r>
            <a:r>
              <a:rPr lang="en-US" sz="1600" dirty="0" smtClean="0">
                <a:solidFill>
                  <a:srgbClr val="FFFFFF"/>
                </a:solidFill>
              </a:rPr>
              <a:t>NRT</a:t>
            </a:r>
            <a:endParaRPr lang="en-US" sz="1600" dirty="0" smtClean="0">
              <a:solidFill>
                <a:srgbClr val="FFFFFF"/>
              </a:solidFill>
            </a:endParaRPr>
          </a:p>
          <a:p>
            <a:pPr marL="285750" indent="-285750">
              <a:lnSpc>
                <a:spcPct val="110000"/>
              </a:lnSpc>
              <a:buFont typeface="Arial" pitchFamily="34" charset="0"/>
              <a:buChar char="•"/>
              <a:defRPr/>
            </a:pPr>
            <a:r>
              <a:rPr lang="en-US" sz="1600" dirty="0" smtClean="0">
                <a:solidFill>
                  <a:srgbClr val="FFFFFF"/>
                </a:solidFill>
              </a:rPr>
              <a:t>Enhanced </a:t>
            </a:r>
            <a:r>
              <a:rPr lang="en-US" sz="1600" dirty="0" smtClean="0">
                <a:solidFill>
                  <a:srgbClr val="FFFFFF"/>
                </a:solidFill>
              </a:rPr>
              <a:t> Assessment </a:t>
            </a:r>
            <a:endParaRPr lang="en-US" sz="1600" dirty="0" smtClean="0">
              <a:solidFill>
                <a:srgbClr val="FFFFFF"/>
              </a:solidFill>
            </a:endParaRPr>
          </a:p>
          <a:p>
            <a:pPr marL="285750" indent="-285750">
              <a:lnSpc>
                <a:spcPct val="110000"/>
              </a:lnSpc>
              <a:buFont typeface="Arial" pitchFamily="34" charset="0"/>
              <a:buChar char="•"/>
              <a:defRPr/>
            </a:pPr>
            <a:r>
              <a:rPr lang="en-US" sz="1600" dirty="0" smtClean="0">
                <a:solidFill>
                  <a:srgbClr val="FFFFFF"/>
                </a:solidFill>
              </a:rPr>
              <a:t>Provider letter for additional </a:t>
            </a:r>
            <a:r>
              <a:rPr lang="en-US" sz="1600" dirty="0">
                <a:solidFill>
                  <a:srgbClr val="FFFFFF"/>
                </a:solidFill>
              </a:rPr>
              <a:t>s</a:t>
            </a:r>
            <a:r>
              <a:rPr lang="en-US" sz="1600" dirty="0" smtClean="0">
                <a:solidFill>
                  <a:srgbClr val="FFFFFF"/>
                </a:solidFill>
              </a:rPr>
              <a:t>upport</a:t>
            </a:r>
            <a:endParaRPr lang="en-US" sz="1600" dirty="0">
              <a:solidFill>
                <a:srgbClr val="FFFFFF"/>
              </a:solidFill>
            </a:endParaRPr>
          </a:p>
        </p:txBody>
      </p:sp>
      <p:sp>
        <p:nvSpPr>
          <p:cNvPr id="22" name="Rectangle 21"/>
          <p:cNvSpPr/>
          <p:nvPr/>
        </p:nvSpPr>
        <p:spPr>
          <a:xfrm>
            <a:off x="477303" y="2338594"/>
            <a:ext cx="8212140" cy="1175706"/>
          </a:xfrm>
          <a:prstGeom prst="rect">
            <a:avLst/>
          </a:prstGeom>
        </p:spPr>
        <p:txBody>
          <a:bodyPr wrap="square">
            <a:spAutoFit/>
          </a:bodyPr>
          <a:lstStyle/>
          <a:p>
            <a:pPr marL="285750" indent="-285750">
              <a:lnSpc>
                <a:spcPct val="110000"/>
              </a:lnSpc>
              <a:buFont typeface="Arial" pitchFamily="34" charset="0"/>
              <a:buChar char="•"/>
              <a:defRPr/>
            </a:pPr>
            <a:r>
              <a:rPr lang="en-US" sz="1600" dirty="0" smtClean="0"/>
              <a:t>Acceptance Rates: When offered, </a:t>
            </a:r>
            <a:r>
              <a:rPr lang="en-US" sz="1600" b="1" dirty="0" smtClean="0"/>
              <a:t>participants want specialized treatment </a:t>
            </a:r>
          </a:p>
          <a:p>
            <a:pPr marL="285750" indent="-285750">
              <a:lnSpc>
                <a:spcPct val="110000"/>
              </a:lnSpc>
              <a:buFont typeface="Arial" pitchFamily="34" charset="0"/>
              <a:buChar char="•"/>
              <a:defRPr/>
            </a:pPr>
            <a:r>
              <a:rPr lang="en-US" sz="1600" dirty="0" smtClean="0"/>
              <a:t>Engagement Rates: </a:t>
            </a:r>
            <a:r>
              <a:rPr lang="en-US" sz="1600" b="1" dirty="0" smtClean="0"/>
              <a:t>Increased engagement rates </a:t>
            </a:r>
            <a:r>
              <a:rPr lang="en-US" sz="1600" dirty="0" smtClean="0"/>
              <a:t>over our Standard Care Program.</a:t>
            </a:r>
          </a:p>
          <a:p>
            <a:pPr marL="285750" indent="-285750">
              <a:lnSpc>
                <a:spcPct val="110000"/>
              </a:lnSpc>
              <a:buFont typeface="Arial" pitchFamily="34" charset="0"/>
              <a:buChar char="•"/>
              <a:defRPr/>
            </a:pPr>
            <a:r>
              <a:rPr lang="en-US" sz="1600" dirty="0" smtClean="0"/>
              <a:t>Quit Outcomes: </a:t>
            </a:r>
            <a:r>
              <a:rPr lang="en-US" sz="1600" b="1" dirty="0" smtClean="0"/>
              <a:t>Increased 30 day Point-Prevalence Quit Rates </a:t>
            </a:r>
            <a:r>
              <a:rPr lang="en-US" sz="1600" dirty="0" smtClean="0"/>
              <a:t>at 3 months</a:t>
            </a:r>
          </a:p>
          <a:p>
            <a:pPr marL="285750" indent="-285750">
              <a:lnSpc>
                <a:spcPct val="110000"/>
              </a:lnSpc>
              <a:buFont typeface="Arial" pitchFamily="34" charset="0"/>
              <a:buChar char="•"/>
              <a:defRPr/>
            </a:pPr>
            <a:r>
              <a:rPr lang="en-US" sz="1600" dirty="0" smtClean="0"/>
              <a:t>Satisfaction: Participants were overwhelmingly </a:t>
            </a:r>
            <a:r>
              <a:rPr lang="en-US" sz="1600" b="1" dirty="0" smtClean="0"/>
              <a:t>satisfied with program offering</a:t>
            </a:r>
            <a:endParaRPr lang="en-US" sz="1600" b="1" dirty="0"/>
          </a:p>
        </p:txBody>
      </p:sp>
      <p:grpSp>
        <p:nvGrpSpPr>
          <p:cNvPr id="10" name="Group 9"/>
          <p:cNvGrpSpPr/>
          <p:nvPr/>
        </p:nvGrpSpPr>
        <p:grpSpPr>
          <a:xfrm>
            <a:off x="488068" y="3673909"/>
            <a:ext cx="6479263" cy="950698"/>
            <a:chOff x="2791840" y="388579"/>
            <a:chExt cx="3285431" cy="1543050"/>
          </a:xfrm>
        </p:grpSpPr>
        <p:sp>
          <p:nvSpPr>
            <p:cNvPr id="11" name="Rectangle 10"/>
            <p:cNvSpPr/>
            <p:nvPr/>
          </p:nvSpPr>
          <p:spPr>
            <a:xfrm>
              <a:off x="2791840" y="388579"/>
              <a:ext cx="3285431" cy="1543050"/>
            </a:xfrm>
            <a:prstGeom prst="rect">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a:xfrm>
              <a:off x="2791840" y="388579"/>
              <a:ext cx="3279875" cy="15430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dirty="0" smtClean="0">
                  <a:solidFill>
                    <a:schemeClr val="tx1"/>
                  </a:solidFill>
                </a:rPr>
                <a:t>Florida Tobacco Cessation Behavioral Health Program Launched 7/26/2017</a:t>
              </a:r>
              <a:endParaRPr lang="en-US" kern="1200" dirty="0">
                <a:solidFill>
                  <a:schemeClr val="tx1"/>
                </a:solidFill>
              </a:endParaRPr>
            </a:p>
          </p:txBody>
        </p:sp>
      </p:grpSp>
      <p:pic>
        <p:nvPicPr>
          <p:cNvPr id="1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238" b="25066"/>
          <a:stretch/>
        </p:blipFill>
        <p:spPr bwMode="auto">
          <a:xfrm>
            <a:off x="6967331" y="3741485"/>
            <a:ext cx="1577546" cy="815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24442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Strategies</a:t>
            </a:r>
            <a:endParaRPr lang="en-US" dirty="0"/>
          </a:p>
        </p:txBody>
      </p:sp>
      <p:graphicFrame>
        <p:nvGraphicFramePr>
          <p:cNvPr id="20" name="Diagram 19"/>
          <p:cNvGraphicFramePr/>
          <p:nvPr>
            <p:extLst>
              <p:ext uri="{D42A27DB-BD31-4B8C-83A1-F6EECF244321}">
                <p14:modId xmlns:p14="http://schemas.microsoft.com/office/powerpoint/2010/main" val="538842379"/>
              </p:ext>
            </p:extLst>
          </p:nvPr>
        </p:nvGraphicFramePr>
        <p:xfrm>
          <a:off x="2712720" y="13512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741680" y="1351280"/>
            <a:ext cx="2773680" cy="640080"/>
          </a:xfrm>
          <a:prstGeom prst="rect">
            <a:avLst/>
          </a:prstGeom>
          <a:noFill/>
        </p:spPr>
        <p:txBody>
          <a:bodyPr wrap="square" lIns="0" tIns="0" rIns="0" bIns="0" rtlCol="0">
            <a:noAutofit/>
          </a:bodyPr>
          <a:lstStyle/>
          <a:p>
            <a:r>
              <a:rPr lang="en-US" dirty="0" smtClean="0">
                <a:latin typeface="Arial" pitchFamily="34" charset="0"/>
                <a:cs typeface="Arial" pitchFamily="34" charset="0"/>
              </a:rPr>
              <a:t>What are your thoughts?</a:t>
            </a:r>
          </a:p>
        </p:txBody>
      </p:sp>
    </p:spTree>
    <p:extLst>
      <p:ext uri="{BB962C8B-B14F-4D97-AF65-F5344CB8AC3E}">
        <p14:creationId xmlns:p14="http://schemas.microsoft.com/office/powerpoint/2010/main" val="17741031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Tailored Support for Participants with Behavioral Health Conditions</a:t>
            </a:r>
          </a:p>
        </p:txBody>
      </p:sp>
      <p:sp>
        <p:nvSpPr>
          <p:cNvPr id="3" name="Subtitle 2"/>
          <p:cNvSpPr>
            <a:spLocks noGrp="1"/>
          </p:cNvSpPr>
          <p:nvPr>
            <p:ph type="subTitle" idx="1"/>
          </p:nvPr>
        </p:nvSpPr>
        <p:spPr>
          <a:xfrm>
            <a:off x="4137753" y="1600201"/>
            <a:ext cx="4422710" cy="4115512"/>
          </a:xfrm>
        </p:spPr>
        <p:txBody>
          <a:bodyPr>
            <a:normAutofit/>
          </a:bodyPr>
          <a:lstStyle/>
          <a:p>
            <a:pPr marL="0" indent="0">
              <a:buNone/>
            </a:pPr>
            <a:r>
              <a:rPr lang="en-US" sz="1600" b="1" dirty="0">
                <a:solidFill>
                  <a:schemeClr val="accent1"/>
                </a:solidFill>
              </a:rPr>
              <a:t>R</a:t>
            </a:r>
            <a:r>
              <a:rPr lang="en-US" sz="1600" b="1" dirty="0" smtClean="0">
                <a:solidFill>
                  <a:schemeClr val="accent1"/>
                </a:solidFill>
              </a:rPr>
              <a:t>obert Vargas, MSW, MPH</a:t>
            </a:r>
          </a:p>
          <a:p>
            <a:pPr marL="0" indent="0">
              <a:buNone/>
            </a:pPr>
            <a:r>
              <a:rPr lang="en-US" sz="1600" dirty="0" smtClean="0"/>
              <a:t>Director - Clinical Development and Treatment Support, Optum Healthcare</a:t>
            </a:r>
          </a:p>
          <a:p>
            <a:pPr marL="0" indent="0">
              <a:buNone/>
            </a:pPr>
            <a:r>
              <a:rPr lang="en-US" sz="1600" dirty="0" smtClean="0"/>
              <a:t>Robert.Vargas@Optum.com</a:t>
            </a:r>
          </a:p>
          <a:p>
            <a:pPr marL="0" indent="0">
              <a:buNone/>
            </a:pPr>
            <a:endParaRPr lang="en-US" sz="1600" b="1" dirty="0" smtClean="0">
              <a:solidFill>
                <a:schemeClr val="accent1"/>
              </a:solidFill>
            </a:endParaRPr>
          </a:p>
          <a:p>
            <a:pPr marL="0" indent="0">
              <a:buNone/>
            </a:pPr>
            <a:r>
              <a:rPr lang="en-US" sz="1600" b="1" dirty="0" smtClean="0">
                <a:solidFill>
                  <a:schemeClr val="accent1"/>
                </a:solidFill>
              </a:rPr>
              <a:t>Etta Short, MS</a:t>
            </a:r>
            <a:endParaRPr lang="en-US" sz="1600" b="1" dirty="0">
              <a:solidFill>
                <a:schemeClr val="accent1"/>
              </a:solidFill>
            </a:endParaRPr>
          </a:p>
          <a:p>
            <a:pPr marL="0" indent="0">
              <a:buNone/>
            </a:pPr>
            <a:r>
              <a:rPr lang="en-US" sz="1600" dirty="0" smtClean="0"/>
              <a:t>Director – Clinical Development and Implementation, Optum Healthcare</a:t>
            </a:r>
          </a:p>
          <a:p>
            <a:pPr marL="0" indent="0">
              <a:buNone/>
            </a:pPr>
            <a:r>
              <a:rPr lang="en-US" sz="1600" dirty="0" smtClean="0"/>
              <a:t>Etta.Short@Optum.com</a:t>
            </a:r>
          </a:p>
          <a:p>
            <a:pPr marL="0" indent="0">
              <a:buNone/>
            </a:pPr>
            <a:endParaRPr lang="en-US" sz="1600" dirty="0" smtClean="0"/>
          </a:p>
          <a:p>
            <a:pPr marL="0" indent="0">
              <a:buNone/>
            </a:pPr>
            <a:endParaRPr lang="en-US" sz="1600" dirty="0"/>
          </a:p>
        </p:txBody>
      </p:sp>
      <p:sp>
        <p:nvSpPr>
          <p:cNvPr id="4" name="Rectangle 3"/>
          <p:cNvSpPr/>
          <p:nvPr/>
        </p:nvSpPr>
        <p:spPr>
          <a:xfrm>
            <a:off x="3848668" y="0"/>
            <a:ext cx="12283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US" sz="1600" dirty="0"/>
          </a:p>
        </p:txBody>
      </p:sp>
      <p:sp>
        <p:nvSpPr>
          <p:cNvPr id="5" name="Rectangle 4"/>
          <p:cNvSpPr/>
          <p:nvPr/>
        </p:nvSpPr>
        <p:spPr>
          <a:xfrm>
            <a:off x="3971498" y="920806"/>
            <a:ext cx="2802642" cy="769441"/>
          </a:xfrm>
          <a:prstGeom prst="rect">
            <a:avLst/>
          </a:prstGeom>
        </p:spPr>
        <p:txBody>
          <a:bodyPr wrap="square">
            <a:spAutoFit/>
          </a:bodyPr>
          <a:lstStyle/>
          <a:p>
            <a:pPr algn="ctr"/>
            <a:r>
              <a:rPr lang="en-US" sz="4400" dirty="0"/>
              <a:t>Thank you</a:t>
            </a:r>
          </a:p>
        </p:txBody>
      </p:sp>
    </p:spTree>
    <p:extLst>
      <p:ext uri="{BB962C8B-B14F-4D97-AF65-F5344CB8AC3E}">
        <p14:creationId xmlns:p14="http://schemas.microsoft.com/office/powerpoint/2010/main" val="329277331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Strategies</a:t>
            </a:r>
            <a:endParaRPr lang="en-US" dirty="0"/>
          </a:p>
        </p:txBody>
      </p:sp>
      <p:graphicFrame>
        <p:nvGraphicFramePr>
          <p:cNvPr id="20" name="Diagram 19"/>
          <p:cNvGraphicFramePr/>
          <p:nvPr>
            <p:extLst>
              <p:ext uri="{D42A27DB-BD31-4B8C-83A1-F6EECF244321}">
                <p14:modId xmlns:p14="http://schemas.microsoft.com/office/powerpoint/2010/main" val="90869701"/>
              </p:ext>
            </p:extLst>
          </p:nvPr>
        </p:nvGraphicFramePr>
        <p:xfrm>
          <a:off x="1788160" y="1229360"/>
          <a:ext cx="7233920" cy="482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688422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Strategies</a:t>
            </a:r>
            <a:endParaRPr lang="en-US" dirty="0"/>
          </a:p>
        </p:txBody>
      </p:sp>
      <p:graphicFrame>
        <p:nvGraphicFramePr>
          <p:cNvPr id="20" name="Diagram 19"/>
          <p:cNvGraphicFramePr/>
          <p:nvPr>
            <p:extLst>
              <p:ext uri="{D42A27DB-BD31-4B8C-83A1-F6EECF244321}">
                <p14:modId xmlns:p14="http://schemas.microsoft.com/office/powerpoint/2010/main" val="2212718704"/>
              </p:ext>
            </p:extLst>
          </p:nvPr>
        </p:nvGraphicFramePr>
        <p:xfrm>
          <a:off x="1788160" y="1229360"/>
          <a:ext cx="7233920" cy="482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741680" y="1351280"/>
            <a:ext cx="2773680" cy="640080"/>
          </a:xfrm>
          <a:prstGeom prst="rect">
            <a:avLst/>
          </a:prstGeom>
          <a:noFill/>
        </p:spPr>
        <p:txBody>
          <a:bodyPr wrap="square" lIns="0" tIns="0" rIns="0" bIns="0" rtlCol="0">
            <a:noAutofit/>
          </a:bodyPr>
          <a:lstStyle/>
          <a:p>
            <a:r>
              <a:rPr lang="en-US" dirty="0" smtClean="0">
                <a:latin typeface="Arial" pitchFamily="34" charset="0"/>
                <a:cs typeface="Arial" pitchFamily="34" charset="0"/>
              </a:rPr>
              <a:t>What are your thoughts?</a:t>
            </a:r>
          </a:p>
        </p:txBody>
      </p:sp>
    </p:spTree>
    <p:extLst>
      <p:ext uri="{BB962C8B-B14F-4D97-AF65-F5344CB8AC3E}">
        <p14:creationId xmlns:p14="http://schemas.microsoft.com/office/powerpoint/2010/main" val="6201001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Background</a:t>
            </a:r>
            <a:endParaRPr lang="en-US" dirty="0"/>
          </a:p>
        </p:txBody>
      </p:sp>
      <p:sp>
        <p:nvSpPr>
          <p:cNvPr id="5" name="Subtitle 4"/>
          <p:cNvSpPr>
            <a:spLocks noGrp="1"/>
          </p:cNvSpPr>
          <p:nvPr>
            <p:ph type="subTitle" idx="1"/>
          </p:nvPr>
        </p:nvSpPr>
        <p:spPr/>
        <p:txBody>
          <a:bodyPr/>
          <a:lstStyle/>
          <a:p>
            <a:r>
              <a:rPr lang="en-US" dirty="0" smtClean="0"/>
              <a:t>Justification for a Specialized Treatment</a:t>
            </a:r>
            <a:endParaRPr lang="en-US" dirty="0"/>
          </a:p>
        </p:txBody>
      </p:sp>
    </p:spTree>
    <p:extLst>
      <p:ext uri="{BB962C8B-B14F-4D97-AF65-F5344CB8AC3E}">
        <p14:creationId xmlns:p14="http://schemas.microsoft.com/office/powerpoint/2010/main" val="165633717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3874"/>
          </a:xfrm>
        </p:spPr>
        <p:txBody>
          <a:bodyPr>
            <a:normAutofit fontScale="90000"/>
          </a:bodyPr>
          <a:lstStyle/>
          <a:p>
            <a:r>
              <a:rPr lang="en-US" dirty="0" smtClean="0"/>
              <a:t>Current Smoking Among Adults With Past Year Behavioral Health Condition (BHC): NSDUH, 2008-2015</a:t>
            </a:r>
            <a:br>
              <a:rPr lang="en-US" dirty="0" smtClean="0"/>
            </a:br>
            <a:r>
              <a:rPr lang="en-US" dirty="0" smtClean="0"/>
              <a:t>					       (Data Produced by SAMHSA) </a:t>
            </a:r>
            <a:endParaRPr lang="en-US" dirty="0"/>
          </a:p>
        </p:txBody>
      </p:sp>
      <p:sp>
        <p:nvSpPr>
          <p:cNvPr id="7" name="Rectangle 6"/>
          <p:cNvSpPr/>
          <p:nvPr/>
        </p:nvSpPr>
        <p:spPr>
          <a:xfrm>
            <a:off x="446926" y="5445021"/>
            <a:ext cx="6344292" cy="584775"/>
          </a:xfrm>
          <a:prstGeom prst="rect">
            <a:avLst/>
          </a:prstGeom>
        </p:spPr>
        <p:txBody>
          <a:bodyPr wrap="square">
            <a:spAutoFit/>
          </a:bodyPr>
          <a:lstStyle/>
          <a:p>
            <a:r>
              <a:rPr lang="en-US" sz="800" b="1" dirty="0"/>
              <a:t>Current Smoking </a:t>
            </a:r>
            <a:r>
              <a:rPr lang="en-US" sz="800" dirty="0"/>
              <a:t>is defined as any cigarette use in the last 30 days prior to the interview date.</a:t>
            </a:r>
          </a:p>
          <a:p>
            <a:r>
              <a:rPr lang="en-US" sz="800" b="1" dirty="0"/>
              <a:t>Behavioral Health Condition</a:t>
            </a:r>
            <a:r>
              <a:rPr lang="en-US" sz="800" dirty="0"/>
              <a:t> includes Any Mental Illness and or Substance Use Disorder</a:t>
            </a:r>
          </a:p>
          <a:p>
            <a:r>
              <a:rPr lang="en-US" sz="800" dirty="0"/>
              <a:t>*Due to changes in survey questions regarding substance use disorder in 2015, including new question on meth and prescription psychotherapeutics, this data is not comparable to prior years. </a:t>
            </a:r>
          </a:p>
        </p:txBody>
      </p:sp>
      <p:graphicFrame>
        <p:nvGraphicFramePr>
          <p:cNvPr id="19" name="Chart 18"/>
          <p:cNvGraphicFramePr>
            <a:graphicFrameLocks/>
          </p:cNvGraphicFramePr>
          <p:nvPr>
            <p:extLst>
              <p:ext uri="{D42A27DB-BD31-4B8C-83A1-F6EECF244321}">
                <p14:modId xmlns:p14="http://schemas.microsoft.com/office/powerpoint/2010/main" val="1516598"/>
              </p:ext>
            </p:extLst>
          </p:nvPr>
        </p:nvGraphicFramePr>
        <p:xfrm>
          <a:off x="344184" y="1204645"/>
          <a:ext cx="8378576" cy="42403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729000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argdx1\AppData\Local\Microsoft\Windows\Temporary Internet Files\Content.Outlook\SJFJYKRL\QFL-WF171585_Quit_For_Life_State_Quitline_Heat_Map_27_No_Iow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3491" y="1819699"/>
            <a:ext cx="6336163" cy="35765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91321" y="452438"/>
            <a:ext cx="8229600" cy="434975"/>
          </a:xfrm>
        </p:spPr>
        <p:txBody>
          <a:bodyPr>
            <a:normAutofit/>
          </a:bodyPr>
          <a:lstStyle/>
          <a:p>
            <a:r>
              <a:rPr lang="en-US" dirty="0" smtClean="0"/>
              <a:t>Why Quitines?</a:t>
            </a:r>
            <a:endParaRPr lang="en-US" dirty="0">
              <a:solidFill>
                <a:srgbClr val="FF0000"/>
              </a:solidFill>
            </a:endParaRPr>
          </a:p>
        </p:txBody>
      </p:sp>
      <p:sp>
        <p:nvSpPr>
          <p:cNvPr id="3" name="TextBox 2"/>
          <p:cNvSpPr txBox="1"/>
          <p:nvPr/>
        </p:nvSpPr>
        <p:spPr>
          <a:xfrm>
            <a:off x="1125193" y="5544495"/>
            <a:ext cx="6985188" cy="457200"/>
          </a:xfrm>
          <a:prstGeom prst="rect">
            <a:avLst/>
          </a:prstGeom>
          <a:noFill/>
        </p:spPr>
        <p:txBody>
          <a:bodyPr wrap="square" lIns="0" tIns="0" rIns="0" bIns="0" rtlCol="0">
            <a:noAutofit/>
          </a:bodyPr>
          <a:lstStyle/>
          <a:p>
            <a:r>
              <a:rPr lang="en-US" sz="1000" dirty="0"/>
              <a:t>Alaska, Connecticut, Washington DC, Delaware, Florida, Georgia, Guam, Hawaii, Idaho, Indiana, </a:t>
            </a:r>
            <a:r>
              <a:rPr lang="en-US" sz="1000" dirty="0" smtClean="0"/>
              <a:t>Kansas</a:t>
            </a:r>
            <a:r>
              <a:rPr lang="en-US" sz="1000" dirty="0"/>
              <a:t>, Louisiana, Maine, Maryland, Minnesota, Missouri, New Mexico, North Carolina, Nebraska, Oklahoma, Oregon, South Carolina, Texas, Virginia, Washington, Wisconsin, Utah.</a:t>
            </a:r>
          </a:p>
          <a:p>
            <a:endParaRPr lang="en-US" sz="1000" dirty="0" smtClean="0">
              <a:solidFill>
                <a:srgbClr val="FF0000"/>
              </a:solidFill>
              <a:latin typeface="Arial" pitchFamily="34" charset="0"/>
              <a:cs typeface="Arial" pitchFamily="34" charset="0"/>
            </a:endParaRPr>
          </a:p>
        </p:txBody>
      </p:sp>
      <p:sp>
        <p:nvSpPr>
          <p:cNvPr id="4" name="TextBox 3"/>
          <p:cNvSpPr txBox="1"/>
          <p:nvPr/>
        </p:nvSpPr>
        <p:spPr>
          <a:xfrm>
            <a:off x="382137" y="1514901"/>
            <a:ext cx="914400" cy="914400"/>
          </a:xfrm>
          <a:prstGeom prst="rect">
            <a:avLst/>
          </a:prstGeom>
          <a:noFill/>
        </p:spPr>
        <p:txBody>
          <a:bodyPr wrap="none" lIns="0" tIns="0" rIns="0" bIns="0" rtlCol="0">
            <a:noAutofit/>
          </a:bodyPr>
          <a:lstStyle/>
          <a:p>
            <a:endParaRPr lang="en-US" dirty="0" smtClean="0">
              <a:latin typeface="Arial" pitchFamily="34" charset="0"/>
              <a:cs typeface="Arial" pitchFamily="34" charset="0"/>
            </a:endParaRPr>
          </a:p>
        </p:txBody>
      </p:sp>
      <p:sp>
        <p:nvSpPr>
          <p:cNvPr id="6" name="Rectangle 5"/>
          <p:cNvSpPr/>
          <p:nvPr/>
        </p:nvSpPr>
        <p:spPr>
          <a:xfrm>
            <a:off x="1421441" y="1881254"/>
            <a:ext cx="1537733" cy="523220"/>
          </a:xfrm>
          <a:prstGeom prst="rect">
            <a:avLst/>
          </a:prstGeom>
        </p:spPr>
        <p:txBody>
          <a:bodyPr wrap="square">
            <a:spAutoFit/>
          </a:bodyPr>
          <a:lstStyle/>
          <a:p>
            <a:r>
              <a:rPr lang="en-US" sz="1400" dirty="0" smtClean="0">
                <a:solidFill>
                  <a:srgbClr val="53565A"/>
                </a:solidFill>
              </a:rPr>
              <a:t>years providing</a:t>
            </a:r>
            <a:br>
              <a:rPr lang="en-US" sz="1400" dirty="0" smtClean="0">
                <a:solidFill>
                  <a:srgbClr val="53565A"/>
                </a:solidFill>
              </a:rPr>
            </a:br>
            <a:r>
              <a:rPr lang="en-US" sz="1400" dirty="0" smtClean="0">
                <a:solidFill>
                  <a:srgbClr val="53565A"/>
                </a:solidFill>
              </a:rPr>
              <a:t>behavior change</a:t>
            </a:r>
          </a:p>
        </p:txBody>
      </p:sp>
      <p:sp>
        <p:nvSpPr>
          <p:cNvPr id="7" name="Rectangle 6"/>
          <p:cNvSpPr/>
          <p:nvPr/>
        </p:nvSpPr>
        <p:spPr>
          <a:xfrm>
            <a:off x="5298819" y="1104072"/>
            <a:ext cx="3422102" cy="584775"/>
          </a:xfrm>
          <a:prstGeom prst="rect">
            <a:avLst/>
          </a:prstGeom>
        </p:spPr>
        <p:txBody>
          <a:bodyPr wrap="square">
            <a:spAutoFit/>
          </a:bodyPr>
          <a:lstStyle/>
          <a:p>
            <a:r>
              <a:rPr lang="en-US" sz="1200" dirty="0" smtClean="0">
                <a:solidFill>
                  <a:srgbClr val="53565A"/>
                </a:solidFill>
              </a:rPr>
              <a:t>In partnership with</a:t>
            </a:r>
          </a:p>
          <a:p>
            <a:r>
              <a:rPr lang="en-US" sz="2000" b="1" dirty="0" smtClean="0">
                <a:solidFill>
                  <a:srgbClr val="0E0FA7"/>
                </a:solidFill>
              </a:rPr>
              <a:t>American </a:t>
            </a:r>
            <a:r>
              <a:rPr lang="en-US" sz="2000" b="1" dirty="0">
                <a:solidFill>
                  <a:srgbClr val="0E0FA7"/>
                </a:solidFill>
              </a:rPr>
              <a:t>Cancer Society</a:t>
            </a:r>
            <a:r>
              <a:rPr lang="en-US" sz="2000" b="1" baseline="30000" dirty="0">
                <a:solidFill>
                  <a:srgbClr val="0E0FA7"/>
                </a:solidFill>
              </a:rPr>
              <a:t>®</a:t>
            </a:r>
          </a:p>
        </p:txBody>
      </p:sp>
      <p:sp>
        <p:nvSpPr>
          <p:cNvPr id="8" name="Rectangle 7"/>
          <p:cNvSpPr/>
          <p:nvPr/>
        </p:nvSpPr>
        <p:spPr>
          <a:xfrm>
            <a:off x="545912" y="1819699"/>
            <a:ext cx="957722" cy="646331"/>
          </a:xfrm>
          <a:prstGeom prst="rect">
            <a:avLst/>
          </a:prstGeom>
        </p:spPr>
        <p:txBody>
          <a:bodyPr wrap="square">
            <a:spAutoFit/>
          </a:bodyPr>
          <a:lstStyle/>
          <a:p>
            <a:r>
              <a:rPr lang="en-US" sz="3600" b="1" dirty="0">
                <a:solidFill>
                  <a:srgbClr val="53565A"/>
                </a:solidFill>
              </a:rPr>
              <a:t>30+ </a:t>
            </a:r>
          </a:p>
        </p:txBody>
      </p:sp>
      <p:sp>
        <p:nvSpPr>
          <p:cNvPr id="9" name="Title 1"/>
          <p:cNvSpPr txBox="1">
            <a:spLocks/>
          </p:cNvSpPr>
          <p:nvPr/>
        </p:nvSpPr>
        <p:spPr>
          <a:xfrm>
            <a:off x="574088" y="1104072"/>
            <a:ext cx="8229600" cy="43497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000" b="0" kern="1200">
                <a:solidFill>
                  <a:schemeClr val="tx1"/>
                </a:solidFill>
                <a:latin typeface="Arial" pitchFamily="34" charset="0"/>
                <a:ea typeface="+mj-ea"/>
                <a:cs typeface="Arial" pitchFamily="34" charset="0"/>
              </a:defRPr>
            </a:lvl1pPr>
          </a:lstStyle>
          <a:p>
            <a:r>
              <a:rPr lang="en-US" dirty="0" smtClean="0"/>
              <a:t>Currently we operate 26 state Quitlines</a:t>
            </a:r>
            <a:endParaRPr lang="en-US" dirty="0">
              <a:solidFill>
                <a:srgbClr val="FF0000"/>
              </a:solidFill>
            </a:endParaRPr>
          </a:p>
        </p:txBody>
      </p:sp>
    </p:spTree>
    <p:extLst>
      <p:ext uri="{BB962C8B-B14F-4D97-AF65-F5344CB8AC3E}">
        <p14:creationId xmlns:p14="http://schemas.microsoft.com/office/powerpoint/2010/main" val="197184575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501879"/>
            <a:ext cx="8229600" cy="434975"/>
          </a:xfrm>
        </p:spPr>
        <p:txBody>
          <a:bodyPr>
            <a:normAutofit fontScale="90000"/>
          </a:bodyPr>
          <a:lstStyle/>
          <a:p>
            <a:r>
              <a:rPr lang="en-US" dirty="0" smtClean="0"/>
              <a:t>Participants who Report Mental Health Conditions Use of State Quitlines</a:t>
            </a:r>
            <a:br>
              <a:rPr lang="en-US" dirty="0" smtClean="0"/>
            </a:br>
            <a:r>
              <a:rPr lang="en-US" sz="1100" dirty="0" smtClean="0"/>
              <a:t>Vickerman et al. (2015) </a:t>
            </a:r>
            <a:endParaRPr lang="en-US" dirty="0"/>
          </a:p>
        </p:txBody>
      </p:sp>
      <p:sp>
        <p:nvSpPr>
          <p:cNvPr id="3" name="Content Placeholder 2"/>
          <p:cNvSpPr>
            <a:spLocks noGrp="1"/>
          </p:cNvSpPr>
          <p:nvPr>
            <p:ph idx="1"/>
          </p:nvPr>
        </p:nvSpPr>
        <p:spPr>
          <a:xfrm>
            <a:off x="3636682" y="5795909"/>
            <a:ext cx="5014158" cy="214473"/>
          </a:xfrm>
        </p:spPr>
        <p:txBody>
          <a:bodyPr/>
          <a:lstStyle/>
          <a:p>
            <a:pPr marL="0" indent="0">
              <a:buNone/>
            </a:pPr>
            <a:r>
              <a:rPr lang="en-US" sz="1050" dirty="0" smtClean="0"/>
              <a:t>*Prevalence Rate Data from 3 State Quitlines (n= 3,262)</a:t>
            </a:r>
            <a:endParaRPr lang="en-US" sz="1050" dirty="0"/>
          </a:p>
        </p:txBody>
      </p:sp>
      <p:graphicFrame>
        <p:nvGraphicFramePr>
          <p:cNvPr id="9" name="Chart 8"/>
          <p:cNvGraphicFramePr>
            <a:graphicFrameLocks/>
          </p:cNvGraphicFramePr>
          <p:nvPr>
            <p:extLst>
              <p:ext uri="{D42A27DB-BD31-4B8C-83A1-F6EECF244321}">
                <p14:modId xmlns:p14="http://schemas.microsoft.com/office/powerpoint/2010/main" val="311881217"/>
              </p:ext>
            </p:extLst>
          </p:nvPr>
        </p:nvGraphicFramePr>
        <p:xfrm>
          <a:off x="4126705" y="1163842"/>
          <a:ext cx="4534409" cy="470270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flipV="1">
            <a:off x="5900736" y="6134099"/>
            <a:ext cx="233364" cy="200025"/>
          </a:xfrm>
          <a:prstGeom prst="rect">
            <a:avLst/>
          </a:prstGeom>
          <a:noFill/>
        </p:spPr>
        <p:txBody>
          <a:bodyPr wrap="none" lIns="0" tIns="0" rIns="0" bIns="0" rtlCol="0">
            <a:noAutofit/>
          </a:bodyPr>
          <a:lstStyle/>
          <a:p>
            <a:endParaRPr lang="en-US" dirty="0" err="1" smtClean="0">
              <a:latin typeface="Arial" pitchFamily="34" charset="0"/>
              <a:cs typeface="Arial" pitchFamily="34" charset="0"/>
            </a:endParaRPr>
          </a:p>
        </p:txBody>
      </p:sp>
      <p:sp>
        <p:nvSpPr>
          <p:cNvPr id="11" name="TextBox 10"/>
          <p:cNvSpPr txBox="1"/>
          <p:nvPr/>
        </p:nvSpPr>
        <p:spPr>
          <a:xfrm>
            <a:off x="877150" y="1106562"/>
            <a:ext cx="2759532" cy="326573"/>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Quitline</a:t>
            </a:r>
            <a:r>
              <a:rPr lang="en-US" sz="1400" b="1" dirty="0" smtClean="0">
                <a:latin typeface="Arial" pitchFamily="34" charset="0"/>
                <a:cs typeface="Arial" pitchFamily="34" charset="0"/>
              </a:rPr>
              <a:t> </a:t>
            </a:r>
            <a:r>
              <a:rPr lang="en-US" sz="1400" b="1" dirty="0">
                <a:latin typeface="Arial" pitchFamily="34" charset="0"/>
                <a:cs typeface="Arial" pitchFamily="34" charset="0"/>
              </a:rPr>
              <a:t>C</a:t>
            </a:r>
            <a:r>
              <a:rPr lang="en-US" sz="1400" b="1" dirty="0" smtClean="0">
                <a:latin typeface="Arial" pitchFamily="34" charset="0"/>
                <a:cs typeface="Arial" pitchFamily="34" charset="0"/>
              </a:rPr>
              <a:t>allers </a:t>
            </a:r>
            <a:r>
              <a:rPr lang="en-US" sz="1400" dirty="0" smtClean="0">
                <a:latin typeface="Arial" pitchFamily="34" charset="0"/>
                <a:cs typeface="Arial" pitchFamily="34" charset="0"/>
              </a:rPr>
              <a:t>who report </a:t>
            </a:r>
            <a:r>
              <a:rPr lang="en-US" sz="1400" b="1" dirty="0" smtClean="0">
                <a:latin typeface="Arial" pitchFamily="34" charset="0"/>
                <a:cs typeface="Arial" pitchFamily="34" charset="0"/>
              </a:rPr>
              <a:t>1 MHC</a:t>
            </a:r>
          </a:p>
        </p:txBody>
      </p:sp>
      <p:graphicFrame>
        <p:nvGraphicFramePr>
          <p:cNvPr id="12" name="Chart 11"/>
          <p:cNvGraphicFramePr/>
          <p:nvPr>
            <p:extLst>
              <p:ext uri="{D42A27DB-BD31-4B8C-83A1-F6EECF244321}">
                <p14:modId xmlns:p14="http://schemas.microsoft.com/office/powerpoint/2010/main" val="1697473978"/>
              </p:ext>
            </p:extLst>
          </p:nvPr>
        </p:nvGraphicFramePr>
        <p:xfrm>
          <a:off x="950048" y="1509089"/>
          <a:ext cx="2686634" cy="19431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p:nvPr>
            <p:extLst>
              <p:ext uri="{D42A27DB-BD31-4B8C-83A1-F6EECF244321}">
                <p14:modId xmlns:p14="http://schemas.microsoft.com/office/powerpoint/2010/main" val="3799490779"/>
              </p:ext>
            </p:extLst>
          </p:nvPr>
        </p:nvGraphicFramePr>
        <p:xfrm>
          <a:off x="950048" y="4012915"/>
          <a:ext cx="2686634" cy="1943100"/>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p:cNvSpPr txBox="1"/>
          <p:nvPr/>
        </p:nvSpPr>
        <p:spPr>
          <a:xfrm>
            <a:off x="877150" y="3452189"/>
            <a:ext cx="2759532" cy="523910"/>
          </a:xfrm>
          <a:prstGeom prst="rect">
            <a:avLst/>
          </a:prstGeom>
          <a:noFill/>
        </p:spPr>
        <p:txBody>
          <a:bodyPr wrap="square" lIns="0" tIns="0" rIns="0" bIns="0" rtlCol="0">
            <a:noAutofit/>
          </a:bodyPr>
          <a:lstStyle/>
          <a:p>
            <a:pPr algn="ctr"/>
            <a:r>
              <a:rPr lang="en-US" sz="1400" b="1" dirty="0" smtClean="0">
                <a:latin typeface="Arial" pitchFamily="34" charset="0"/>
                <a:cs typeface="Arial" pitchFamily="34" charset="0"/>
              </a:rPr>
              <a:t>% of MHC Quitline Callers </a:t>
            </a:r>
            <a:r>
              <a:rPr lang="en-US" sz="1400" dirty="0" smtClean="0">
                <a:latin typeface="Arial" pitchFamily="34" charset="0"/>
                <a:cs typeface="Arial" pitchFamily="34" charset="0"/>
              </a:rPr>
              <a:t>who report </a:t>
            </a:r>
            <a:r>
              <a:rPr lang="en-US" sz="1400" b="1" dirty="0" smtClean="0">
                <a:latin typeface="Arial" pitchFamily="34" charset="0"/>
                <a:cs typeface="Arial" pitchFamily="34" charset="0"/>
              </a:rPr>
              <a:t>2 or more conditions</a:t>
            </a:r>
          </a:p>
        </p:txBody>
      </p:sp>
    </p:spTree>
    <p:extLst>
      <p:ext uri="{BB962C8B-B14F-4D97-AF65-F5344CB8AC3E}">
        <p14:creationId xmlns:p14="http://schemas.microsoft.com/office/powerpoint/2010/main" val="41304072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1" grpId="0"/>
      <p:bldGraphic spid="12" grpId="0">
        <p:bldAsOne/>
      </p:bldGraphic>
      <p:bldGraphic spid="15" grpId="0">
        <p:bldAsOne/>
      </p:bldGraphic>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2_Optum">
  <a:themeElements>
    <a:clrScheme name="Optum Ted">
      <a:dk1>
        <a:srgbClr val="53565A"/>
      </a:dk1>
      <a:lt1>
        <a:sysClr val="window" lastClr="FFFFFF"/>
      </a:lt1>
      <a:dk2>
        <a:srgbClr val="EAAA00"/>
      </a:dk2>
      <a:lt2>
        <a:srgbClr val="B1B3B3"/>
      </a:lt2>
      <a:accent1>
        <a:srgbClr val="E87722"/>
      </a:accent1>
      <a:accent2>
        <a:srgbClr val="008770"/>
      </a:accent2>
      <a:accent3>
        <a:srgbClr val="00549F"/>
      </a:accent3>
      <a:accent4>
        <a:srgbClr val="888B8D"/>
      </a:accent4>
      <a:accent5>
        <a:srgbClr val="739600"/>
      </a:accent5>
      <a:accent6>
        <a:srgbClr val="E87722"/>
      </a:accent6>
      <a:hlink>
        <a:srgbClr val="F2A900"/>
      </a:hlink>
      <a:folHlink>
        <a:srgbClr val="9E7722"/>
      </a:folHlink>
    </a:clrScheme>
    <a:fontScheme name="Optum">
      <a:majorFont>
        <a:latin typeface="Arial"/>
        <a:ea typeface=""/>
        <a:cs typeface=""/>
      </a:majorFont>
      <a:minorFont>
        <a:latin typeface="Arial"/>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45720" rIns="45720" rtlCol="0" anchor="ctr"/>
      <a:lstStyle>
        <a:defPPr algn="ctr">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43133DFC892147B94F714CF38D2683" ma:contentTypeVersion="19" ma:contentTypeDescription="Create a new document." ma:contentTypeScope="" ma:versionID="e33a86b1a56fedefbb5ddf046cc5176e">
  <xsd:schema xmlns:xsd="http://www.w3.org/2001/XMLSchema" xmlns:xs="http://www.w3.org/2001/XMLSchema" xmlns:p="http://schemas.microsoft.com/office/2006/metadata/properties" xmlns:ns2="3F46A301-EEBD-4CB4-A6AD-F3CE0F2442DF" xmlns:ns3="eea1563b-d37a-491d-b587-7a336e2e55f8" targetNamespace="http://schemas.microsoft.com/office/2006/metadata/properties" ma:root="true" ma:fieldsID="c93578cc7761bc2d84a98db1836d497d" ns2:_="" ns3:_="">
    <xsd:import namespace="3F46A301-EEBD-4CB4-A6AD-F3CE0F2442DF"/>
    <xsd:import namespace="eea1563b-d37a-491d-b587-7a336e2e55f8"/>
    <xsd:element name="properties">
      <xsd:complexType>
        <xsd:sequence>
          <xsd:element name="documentManagement">
            <xsd:complexType>
              <xsd:all>
                <xsd:element ref="ns2:In_x0020_Production_x003f_"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46A301-EEBD-4CB4-A6AD-F3CE0F2442DF" elementFormDefault="qualified">
    <xsd:import namespace="http://schemas.microsoft.com/office/2006/documentManagement/types"/>
    <xsd:import namespace="http://schemas.microsoft.com/office/infopath/2007/PartnerControls"/>
    <xsd:element name="In_x0020_Production_x003f_" ma:index="8" nillable="true" ma:displayName="In Production?" ma:description="This column indicates whether the particular email was launched and exists in production currently." ma:internalName="In_x0020_Production_x003f_"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ea1563b-d37a-491d-b587-7a336e2e55f8"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n_x0020_Production_x003f_ xmlns="3F46A301-EEBD-4CB4-A6AD-F3CE0F2442DF" xsi:nil="true"/>
    <_dlc_DocId xmlns="eea1563b-d37a-491d-b587-7a336e2e55f8">2FRJSDQKWRA2-354-3709</_dlc_DocId>
    <_dlc_DocIdUrl xmlns="eea1563b-d37a-491d-b587-7a336e2e55f8">
      <Url>http://awinet/prodman/_layouts/DocIdRedir.aspx?ID=2FRJSDQKWRA2-354-3709</Url>
      <Description>2FRJSDQKWRA2-354-3709</Description>
    </_dlc_DocIdUrl>
  </documentManagement>
</p:properties>
</file>

<file path=customXml/itemProps1.xml><?xml version="1.0" encoding="utf-8"?>
<ds:datastoreItem xmlns:ds="http://schemas.openxmlformats.org/officeDocument/2006/customXml" ds:itemID="{94098C71-F460-4DD9-9D5F-E7947A5D588D}">
  <ds:schemaRefs>
    <ds:schemaRef ds:uri="http://schemas.microsoft.com/sharepoint/events"/>
  </ds:schemaRefs>
</ds:datastoreItem>
</file>

<file path=customXml/itemProps2.xml><?xml version="1.0" encoding="utf-8"?>
<ds:datastoreItem xmlns:ds="http://schemas.openxmlformats.org/officeDocument/2006/customXml" ds:itemID="{C107BFBF-3576-475E-AEDC-1B9C2F2549D6}">
  <ds:schemaRefs>
    <ds:schemaRef ds:uri="http://schemas.microsoft.com/sharepoint/v3/contenttype/forms"/>
  </ds:schemaRefs>
</ds:datastoreItem>
</file>

<file path=customXml/itemProps3.xml><?xml version="1.0" encoding="utf-8"?>
<ds:datastoreItem xmlns:ds="http://schemas.openxmlformats.org/officeDocument/2006/customXml" ds:itemID="{255F1264-97AA-4C9E-99A9-894F12F8C0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46A301-EEBD-4CB4-A6AD-F3CE0F2442DF"/>
    <ds:schemaRef ds:uri="eea1563b-d37a-491d-b587-7a336e2e55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6EC5CB4-E57B-45FE-90B5-917EFF744F66}">
  <ds:schemaRefs>
    <ds:schemaRef ds:uri="http://purl.org/dc/elements/1.1/"/>
    <ds:schemaRef ds:uri="http://schemas.microsoft.com/office/2006/metadata/properties"/>
    <ds:schemaRef ds:uri="http://purl.org/dc/dcmitype/"/>
    <ds:schemaRef ds:uri="3F46A301-EEBD-4CB4-A6AD-F3CE0F2442DF"/>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eea1563b-d37a-491d-b587-7a336e2e55f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15990</TotalTime>
  <Words>3115</Words>
  <Application>Microsoft Office PowerPoint</Application>
  <PresentationFormat>On-screen Show (4:3)</PresentationFormat>
  <Paragraphs>539</Paragraphs>
  <Slides>34</Slides>
  <Notes>31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2_Optum</vt:lpstr>
      <vt:lpstr>Tobacco Cessation Behavioral Health Program</vt:lpstr>
      <vt:lpstr>Tailored Support for Participants with Behavioral Health Conditions</vt:lpstr>
      <vt:lpstr>Overview</vt:lpstr>
      <vt:lpstr>Strategies</vt:lpstr>
      <vt:lpstr>Strategies</vt:lpstr>
      <vt:lpstr>Background</vt:lpstr>
      <vt:lpstr>Current Smoking Among Adults With Past Year Behavioral Health Condition (BHC): NSDUH, 2008-2015             (Data Produced by SAMHSA) </vt:lpstr>
      <vt:lpstr>Why Quitines?</vt:lpstr>
      <vt:lpstr>Participants who Report Mental Health Conditions Use of State Quitlines Vickerman et al. (2015) </vt:lpstr>
      <vt:lpstr>Quit Rates of Participants with Mental Health Conditions Use of State Quitlines Vickerman et al. (2015) </vt:lpstr>
      <vt:lpstr>National Goal - National Behavioral Health Summit for Tobacco-Free Recovery</vt:lpstr>
      <vt:lpstr>Program Design &amp; Development</vt:lpstr>
      <vt:lpstr>Development Timeline </vt:lpstr>
      <vt:lpstr>Tobacco Cessation Behavioral Health Program</vt:lpstr>
      <vt:lpstr>Specific Program Features</vt:lpstr>
      <vt:lpstr>Enhanced Training for Coaches</vt:lpstr>
      <vt:lpstr>Enhanced Training for Coaches</vt:lpstr>
      <vt:lpstr>Methods</vt:lpstr>
      <vt:lpstr>Quick Reference Guide</vt:lpstr>
      <vt:lpstr>Quick Reference Guide</vt:lpstr>
      <vt:lpstr>Depression</vt:lpstr>
      <vt:lpstr>Anxiety</vt:lpstr>
      <vt:lpstr>Schizophrenia/Psychosis</vt:lpstr>
      <vt:lpstr>Preliminary Outcome Date</vt:lpstr>
      <vt:lpstr>Outcome Goals</vt:lpstr>
      <vt:lpstr>Acceptance Rates</vt:lpstr>
      <vt:lpstr>Engagement Outcomes</vt:lpstr>
      <vt:lpstr> Preliminary Outcomes – NRT Support</vt:lpstr>
      <vt:lpstr>Preliminary Outcomes – Provider Letter</vt:lpstr>
      <vt:lpstr>Quit Outcomes</vt:lpstr>
      <vt:lpstr>Additional Outcome Successes</vt:lpstr>
      <vt:lpstr>Conclusions</vt:lpstr>
      <vt:lpstr>Strategies</vt:lpstr>
      <vt:lpstr>Tailored Support for Participants with Behavioral Health Conditions</vt:lpstr>
    </vt:vector>
  </TitlesOfParts>
  <Company>UnitedHealth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Quit For Life Member Experience V2</dc:title>
  <dc:creator>Fink, Jessica L</dc:creator>
  <cp:lastModifiedBy>Vargas, Robert</cp:lastModifiedBy>
  <cp:revision>891</cp:revision>
  <cp:lastPrinted>2016-02-11T23:47:29Z</cp:lastPrinted>
  <dcterms:created xsi:type="dcterms:W3CDTF">2013-11-07T21:12:08Z</dcterms:created>
  <dcterms:modified xsi:type="dcterms:W3CDTF">2017-08-01T14:36:26Z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0x0101004F43133DFC892147B94F714CF38D2683</vt:lpwstr>
  </property>
  <property fmtid="{D5CDD505-2E9C-101B-9397-08002B2CF9AE}" pid="3" name="_dlc_DocIdItemGuid">
    <vt:lpwstr>2878810b-94a5-43d8-9708-a4311ed481d8</vt:lpwstr>
  </property>
</Properties>
</file>