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7FE4E083_EE8ADF38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81" r:id="rId5"/>
  </p:sldMasterIdLst>
  <p:notesMasterIdLst>
    <p:notesMasterId r:id="rId38"/>
  </p:notesMasterIdLst>
  <p:sldIdLst>
    <p:sldId id="256" r:id="rId6"/>
    <p:sldId id="259" r:id="rId7"/>
    <p:sldId id="263" r:id="rId8"/>
    <p:sldId id="2145706117" r:id="rId9"/>
    <p:sldId id="264" r:id="rId10"/>
    <p:sldId id="2051" r:id="rId11"/>
    <p:sldId id="439" r:id="rId12"/>
    <p:sldId id="2145706114" r:id="rId13"/>
    <p:sldId id="258" r:id="rId14"/>
    <p:sldId id="2145706096" r:id="rId15"/>
    <p:sldId id="2145706097" r:id="rId16"/>
    <p:sldId id="2145706098" r:id="rId17"/>
    <p:sldId id="2145706100" r:id="rId18"/>
    <p:sldId id="2145706099" r:id="rId19"/>
    <p:sldId id="2050" r:id="rId20"/>
    <p:sldId id="2145706101" r:id="rId21"/>
    <p:sldId id="2064" r:id="rId22"/>
    <p:sldId id="2145706103" r:id="rId23"/>
    <p:sldId id="2145706104" r:id="rId24"/>
    <p:sldId id="2145706105" r:id="rId25"/>
    <p:sldId id="2145706106" r:id="rId26"/>
    <p:sldId id="2145706108" r:id="rId27"/>
    <p:sldId id="2145706109" r:id="rId28"/>
    <p:sldId id="2145706110" r:id="rId29"/>
    <p:sldId id="2145706111" r:id="rId30"/>
    <p:sldId id="2145706061" r:id="rId31"/>
    <p:sldId id="2145706112" r:id="rId32"/>
    <p:sldId id="2145706113" r:id="rId33"/>
    <p:sldId id="2145706116" r:id="rId34"/>
    <p:sldId id="2145706115" r:id="rId35"/>
    <p:sldId id="2056" r:id="rId36"/>
    <p:sldId id="214570607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FC711F-C61E-C588-901C-650FC47CAE80}" name="Zhang Paley, Veronica" initials="ZV" userId="S::vzhangpaley@hcnetwork.org::30176add-cee3-4905-8c17-6f7eb51c4d8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CE9"/>
    <a:srgbClr val="76A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ECD3E-23D5-2BAB-A890-1B7B6DB6079E}" v="22" dt="2025-05-14T15:58:18.822"/>
    <p1510:client id="{67611C33-46AF-0024-3AC1-3B86651C91B7}" v="35" dt="2025-05-14T14:32:02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7" autoAdjust="0"/>
    <p:restoredTop sz="78801" autoAdjust="0"/>
  </p:normalViewPr>
  <p:slideViewPr>
    <p:cSldViewPr snapToGrid="0">
      <p:cViewPr varScale="1">
        <p:scale>
          <a:sx n="92" d="100"/>
          <a:sy n="92" d="100"/>
        </p:scale>
        <p:origin x="1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comments/modernComment_7FE4E083_EE8ADF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F29B4D-EA97-4FED-B679-AE8C4A43DA28}" authorId="{5CFC711F-C61E-C588-901C-650FC47CAE80}" created="2025-05-01T16:31:40.68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02078520" sldId="2145706115"/>
      <ac:spMk id="12" creationId="{5A6FABBC-9079-DBD4-B441-DC85512818B3}"/>
      <ac:txMk cp="115" len="7">
        <ac:context len="367" hash="1773882795"/>
      </ac:txMk>
    </ac:txMkLst>
    <p188:pos x="3629526" y="1353552"/>
    <p188:txBody>
      <a:bodyPr/>
      <a:lstStyle/>
      <a:p>
        <a:r>
          <a:rPr lang="en-US"/>
          <a:t>Lourdes will send over all statuses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EF545-2821-47FA-A1B5-FBDF130EEE0C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8F834-A954-48D5-B162-D5A3830A9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1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8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2E1E8-19DD-9846-964E-7494B0E7F51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DA99F-D686-7D01-59CF-A3E266324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42CD4-C91C-CEA7-FC1A-5B951D669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7626EF-C04E-6EAC-B93A-8F5E57E053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5CC75-93AF-C823-B6C5-E350EACED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2E1E8-19DD-9846-964E-7494B0E7F51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2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2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61D28-A488-4E5F-A82A-1DE4FA61C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8AD11B-1215-D987-F927-04616F6A9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F82AA0-1704-2C2A-9CF7-A474797E9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56637-B626-2BBD-FCAF-67C8F0740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2B837-AD41-C073-801D-B9FA25F80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3C36C2-66E2-3270-3828-42C668398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4F72B-0044-02B4-9C6B-89C254051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C5E65-14C1-351D-41F5-60FC13990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50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610BC-6AA0-7C3C-0DCF-3A8AEBB20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F3D01B-0C72-57E0-E37E-A75178619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ECDE5-0D42-9567-5764-2B098985E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B24D5-5A3F-2904-C67F-715FC1B634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27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F834-A954-48D5-B162-D5A3830A940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6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C7F5-EE04-C496-7B7E-BD016E2CBB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C19088-55FA-F02E-967E-E3865337A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4136C-3A89-7B65-FA22-5673271A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773AE-8714-9827-A2AF-F176B814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F106-8D6B-3F36-09F3-8A197D55E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background with blue and yellow text&#10;&#10;Description automatically generated">
            <a:extLst>
              <a:ext uri="{FF2B5EF4-FFF2-40B4-BE49-F238E27FC236}">
                <a16:creationId xmlns:a16="http://schemas.microsoft.com/office/drawing/2014/main" id="{D4142D92-CDA9-7E5C-C3FE-919BF600B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E174D-8D8D-E01F-2B06-93A1685B8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F1DB2-583D-F65D-8A10-79D30CC42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1DF73-C249-2916-DEE0-FE5190C6B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25491-6849-7C94-A2F9-72A0F3BB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393BC-F973-F7F7-13A3-8A7E1A1E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54EA6-0799-57C4-203A-1BBB0497B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84B55-92B8-55D8-F2C7-DE69E875F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5C0C-C125-F559-5388-096DD8E82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3254-9F5F-A1A1-276D-B256DB030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453CE-D597-E721-BE8B-77B053489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4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yellow graphic&#10;&#10;Description automatically generated">
            <a:extLst>
              <a:ext uri="{FF2B5EF4-FFF2-40B4-BE49-F238E27FC236}">
                <a16:creationId xmlns:a16="http://schemas.microsoft.com/office/drawing/2014/main" id="{888271B1-1830-65DA-6E10-CF154FE39D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2FB2C-BF13-489D-1572-BC54A2E3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052" y="987425"/>
            <a:ext cx="7440336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07C00-8CAF-2965-C926-D723FF27A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2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6B52FB-F3C4-44A8-863C-9C34FC56A306}"/>
              </a:ext>
            </a:extLst>
          </p:cNvPr>
          <p:cNvSpPr/>
          <p:nvPr userDrawn="1"/>
        </p:nvSpPr>
        <p:spPr>
          <a:xfrm>
            <a:off x="11126986" y="6393655"/>
            <a:ext cx="451390" cy="4643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Picture Placeholder 112">
            <a:extLst>
              <a:ext uri="{FF2B5EF4-FFF2-40B4-BE49-F238E27FC236}">
                <a16:creationId xmlns:a16="http://schemas.microsoft.com/office/drawing/2014/main" id="{1DC8D612-C2FE-4DD5-B3EA-A8E2E6B2B2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24912" y="2902025"/>
            <a:ext cx="1993648" cy="1989790"/>
          </a:xfrm>
          <a:custGeom>
            <a:avLst/>
            <a:gdLst>
              <a:gd name="connsiteX0" fmla="*/ 1187142 w 2374284"/>
              <a:gd name="connsiteY0" fmla="*/ 0 h 2369690"/>
              <a:gd name="connsiteX1" fmla="*/ 2374284 w 2374284"/>
              <a:gd name="connsiteY1" fmla="*/ 1184845 h 2369690"/>
              <a:gd name="connsiteX2" fmla="*/ 1187142 w 2374284"/>
              <a:gd name="connsiteY2" fmla="*/ 2369690 h 2369690"/>
              <a:gd name="connsiteX3" fmla="*/ 0 w 2374284"/>
              <a:gd name="connsiteY3" fmla="*/ 1184845 h 2369690"/>
              <a:gd name="connsiteX4" fmla="*/ 1187142 w 2374284"/>
              <a:gd name="connsiteY4" fmla="*/ 0 h 2369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284" h="2369690">
                <a:moveTo>
                  <a:pt x="1187142" y="0"/>
                </a:moveTo>
                <a:cubicBezTo>
                  <a:pt x="1842782" y="0"/>
                  <a:pt x="2374284" y="530473"/>
                  <a:pt x="2374284" y="1184845"/>
                </a:cubicBezTo>
                <a:cubicBezTo>
                  <a:pt x="2374284" y="1839217"/>
                  <a:pt x="1842782" y="2369690"/>
                  <a:pt x="1187142" y="2369690"/>
                </a:cubicBezTo>
                <a:cubicBezTo>
                  <a:pt x="531502" y="2369690"/>
                  <a:pt x="0" y="1839217"/>
                  <a:pt x="0" y="1184845"/>
                </a:cubicBezTo>
                <a:cubicBezTo>
                  <a:pt x="0" y="530473"/>
                  <a:pt x="531502" y="0"/>
                  <a:pt x="11871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CC29383-6B6C-493F-9B46-E71D7216337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493274"/>
            <a:ext cx="10599057" cy="499456"/>
          </a:xfrm>
        </p:spPr>
        <p:txBody>
          <a:bodyPr>
            <a:noAutofit/>
          </a:bodyPr>
          <a:lstStyle>
            <a:lvl1pPr algn="ctr">
              <a:defRPr sz="3000" b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Slide Number Placeholder 13">
            <a:extLst>
              <a:ext uri="{FF2B5EF4-FFF2-40B4-BE49-F238E27FC236}">
                <a16:creationId xmlns:a16="http://schemas.microsoft.com/office/drawing/2014/main" id="{08F1DCA2-5410-4DCB-AD65-792A180FE98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156656" y="6436170"/>
            <a:ext cx="392051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1F70EEBF-E97C-49FF-B05B-3B4D348638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0" name="Footer Placeholder 3">
            <a:extLst>
              <a:ext uri="{FF2B5EF4-FFF2-40B4-BE49-F238E27FC236}">
                <a16:creationId xmlns:a16="http://schemas.microsoft.com/office/drawing/2014/main" id="{4B16E2BA-6BB0-49E1-9485-FAEFF93D7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8936" y="6433490"/>
            <a:ext cx="2636529" cy="254745"/>
          </a:xfrm>
          <a:prstGeom prst="rect">
            <a:avLst/>
          </a:prstGeom>
        </p:spPr>
        <p:txBody>
          <a:bodyPr/>
          <a:lstStyle>
            <a:lvl1pPr algn="l">
              <a:defRPr sz="1200" spc="0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www.slidemodel.com</a:t>
            </a:r>
            <a:endParaRPr lang="en-US" dirty="0"/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478329F-CEB4-4E0E-950A-0774B7951B92}"/>
              </a:ext>
            </a:extLst>
          </p:cNvPr>
          <p:cNvCxnSpPr/>
          <p:nvPr userDrawn="1"/>
        </p:nvCxnSpPr>
        <p:spPr>
          <a:xfrm>
            <a:off x="2414654" y="6477519"/>
            <a:ext cx="0" cy="16668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C8E8D63-8E65-454D-A5F2-FEA44B2B3FD3}"/>
              </a:ext>
            </a:extLst>
          </p:cNvPr>
          <p:cNvGrpSpPr/>
          <p:nvPr/>
        </p:nvGrpSpPr>
        <p:grpSpPr>
          <a:xfrm>
            <a:off x="607735" y="6401363"/>
            <a:ext cx="328980" cy="318998"/>
            <a:chOff x="5392738" y="2754313"/>
            <a:chExt cx="1412875" cy="1370013"/>
          </a:xfrm>
          <a:solidFill>
            <a:schemeClr val="bg1">
              <a:lumMod val="50000"/>
            </a:schemeClr>
          </a:solidFill>
        </p:grpSpPr>
        <p:sp>
          <p:nvSpPr>
            <p:cNvPr id="110" name="Oval 10">
              <a:extLst>
                <a:ext uri="{FF2B5EF4-FFF2-40B4-BE49-F238E27FC236}">
                  <a16:creationId xmlns:a16="http://schemas.microsoft.com/office/drawing/2014/main" id="{34F8E87B-CFC9-4243-80B0-D6A5ED9E3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9476" y="3067051"/>
              <a:ext cx="273050" cy="27146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D25FDC28-3003-466A-9A9E-6B639F68C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738" y="2754313"/>
              <a:ext cx="1412875" cy="1370013"/>
            </a:xfrm>
            <a:custGeom>
              <a:avLst/>
              <a:gdLst>
                <a:gd name="T0" fmla="*/ 422 w 464"/>
                <a:gd name="T1" fmla="*/ 0 h 451"/>
                <a:gd name="T2" fmla="*/ 422 w 464"/>
                <a:gd name="T3" fmla="*/ 1 h 451"/>
                <a:gd name="T4" fmla="*/ 416 w 464"/>
                <a:gd name="T5" fmla="*/ 9 h 451"/>
                <a:gd name="T6" fmla="*/ 315 w 464"/>
                <a:gd name="T7" fmla="*/ 136 h 451"/>
                <a:gd name="T8" fmla="*/ 272 w 464"/>
                <a:gd name="T9" fmla="*/ 197 h 451"/>
                <a:gd name="T10" fmla="*/ 252 w 464"/>
                <a:gd name="T11" fmla="*/ 228 h 451"/>
                <a:gd name="T12" fmla="*/ 247 w 464"/>
                <a:gd name="T13" fmla="*/ 236 h 451"/>
                <a:gd name="T14" fmla="*/ 242 w 464"/>
                <a:gd name="T15" fmla="*/ 241 h 451"/>
                <a:gd name="T16" fmla="*/ 233 w 464"/>
                <a:gd name="T17" fmla="*/ 236 h 451"/>
                <a:gd name="T18" fmla="*/ 168 w 464"/>
                <a:gd name="T19" fmla="*/ 207 h 451"/>
                <a:gd name="T20" fmla="*/ 0 w 464"/>
                <a:gd name="T21" fmla="*/ 208 h 451"/>
                <a:gd name="T22" fmla="*/ 67 w 464"/>
                <a:gd name="T23" fmla="*/ 286 h 451"/>
                <a:gd name="T24" fmla="*/ 67 w 464"/>
                <a:gd name="T25" fmla="*/ 286 h 451"/>
                <a:gd name="T26" fmla="*/ 224 w 464"/>
                <a:gd name="T27" fmla="*/ 287 h 451"/>
                <a:gd name="T28" fmla="*/ 232 w 464"/>
                <a:gd name="T29" fmla="*/ 291 h 451"/>
                <a:gd name="T30" fmla="*/ 262 w 464"/>
                <a:gd name="T31" fmla="*/ 315 h 451"/>
                <a:gd name="T32" fmla="*/ 270 w 464"/>
                <a:gd name="T33" fmla="*/ 349 h 451"/>
                <a:gd name="T34" fmla="*/ 258 w 464"/>
                <a:gd name="T35" fmla="*/ 382 h 451"/>
                <a:gd name="T36" fmla="*/ 239 w 464"/>
                <a:gd name="T37" fmla="*/ 400 h 451"/>
                <a:gd name="T38" fmla="*/ 229 w 464"/>
                <a:gd name="T39" fmla="*/ 394 h 451"/>
                <a:gd name="T40" fmla="*/ 230 w 464"/>
                <a:gd name="T41" fmla="*/ 392 h 451"/>
                <a:gd name="T42" fmla="*/ 250 w 464"/>
                <a:gd name="T43" fmla="*/ 354 h 451"/>
                <a:gd name="T44" fmla="*/ 256 w 464"/>
                <a:gd name="T45" fmla="*/ 346 h 451"/>
                <a:gd name="T46" fmla="*/ 258 w 464"/>
                <a:gd name="T47" fmla="*/ 324 h 451"/>
                <a:gd name="T48" fmla="*/ 240 w 464"/>
                <a:gd name="T49" fmla="*/ 310 h 451"/>
                <a:gd name="T50" fmla="*/ 215 w 464"/>
                <a:gd name="T51" fmla="*/ 298 h 451"/>
                <a:gd name="T52" fmla="*/ 210 w 464"/>
                <a:gd name="T53" fmla="*/ 298 h 451"/>
                <a:gd name="T54" fmla="*/ 208 w 464"/>
                <a:gd name="T55" fmla="*/ 307 h 451"/>
                <a:gd name="T56" fmla="*/ 202 w 464"/>
                <a:gd name="T57" fmla="*/ 323 h 451"/>
                <a:gd name="T58" fmla="*/ 192 w 464"/>
                <a:gd name="T59" fmla="*/ 354 h 451"/>
                <a:gd name="T60" fmla="*/ 179 w 464"/>
                <a:gd name="T61" fmla="*/ 427 h 451"/>
                <a:gd name="T62" fmla="*/ 183 w 464"/>
                <a:gd name="T63" fmla="*/ 435 h 451"/>
                <a:gd name="T64" fmla="*/ 237 w 464"/>
                <a:gd name="T65" fmla="*/ 434 h 451"/>
                <a:gd name="T66" fmla="*/ 293 w 464"/>
                <a:gd name="T67" fmla="*/ 385 h 451"/>
                <a:gd name="T68" fmla="*/ 273 w 464"/>
                <a:gd name="T69" fmla="*/ 267 h 451"/>
                <a:gd name="T70" fmla="*/ 271 w 464"/>
                <a:gd name="T71" fmla="*/ 265 h 451"/>
                <a:gd name="T72" fmla="*/ 296 w 464"/>
                <a:gd name="T73" fmla="*/ 287 h 451"/>
                <a:gd name="T74" fmla="*/ 305 w 464"/>
                <a:gd name="T75" fmla="*/ 267 h 451"/>
                <a:gd name="T76" fmla="*/ 335 w 464"/>
                <a:gd name="T77" fmla="*/ 234 h 451"/>
                <a:gd name="T78" fmla="*/ 419 w 464"/>
                <a:gd name="T79" fmla="*/ 160 h 451"/>
                <a:gd name="T80" fmla="*/ 457 w 464"/>
                <a:gd name="T81" fmla="*/ 130 h 451"/>
                <a:gd name="T82" fmla="*/ 462 w 464"/>
                <a:gd name="T83" fmla="*/ 114 h 451"/>
                <a:gd name="T84" fmla="*/ 422 w 464"/>
                <a:gd name="T8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4" h="451">
                  <a:moveTo>
                    <a:pt x="422" y="0"/>
                  </a:moveTo>
                  <a:cubicBezTo>
                    <a:pt x="422" y="1"/>
                    <a:pt x="422" y="1"/>
                    <a:pt x="422" y="1"/>
                  </a:cubicBezTo>
                  <a:cubicBezTo>
                    <a:pt x="420" y="3"/>
                    <a:pt x="418" y="6"/>
                    <a:pt x="416" y="9"/>
                  </a:cubicBezTo>
                  <a:cubicBezTo>
                    <a:pt x="383" y="51"/>
                    <a:pt x="348" y="92"/>
                    <a:pt x="315" y="136"/>
                  </a:cubicBezTo>
                  <a:cubicBezTo>
                    <a:pt x="300" y="156"/>
                    <a:pt x="286" y="176"/>
                    <a:pt x="272" y="197"/>
                  </a:cubicBezTo>
                  <a:cubicBezTo>
                    <a:pt x="265" y="207"/>
                    <a:pt x="258" y="218"/>
                    <a:pt x="252" y="228"/>
                  </a:cubicBezTo>
                  <a:cubicBezTo>
                    <a:pt x="250" y="231"/>
                    <a:pt x="249" y="233"/>
                    <a:pt x="247" y="236"/>
                  </a:cubicBezTo>
                  <a:cubicBezTo>
                    <a:pt x="246" y="239"/>
                    <a:pt x="245" y="241"/>
                    <a:pt x="242" y="241"/>
                  </a:cubicBezTo>
                  <a:cubicBezTo>
                    <a:pt x="239" y="241"/>
                    <a:pt x="235" y="237"/>
                    <a:pt x="233" y="236"/>
                  </a:cubicBezTo>
                  <a:cubicBezTo>
                    <a:pt x="213" y="224"/>
                    <a:pt x="191" y="214"/>
                    <a:pt x="168" y="207"/>
                  </a:cubicBezTo>
                  <a:cubicBezTo>
                    <a:pt x="119" y="190"/>
                    <a:pt x="49" y="193"/>
                    <a:pt x="0" y="208"/>
                  </a:cubicBezTo>
                  <a:cubicBezTo>
                    <a:pt x="67" y="286"/>
                    <a:pt x="67" y="286"/>
                    <a:pt x="67" y="286"/>
                  </a:cubicBezTo>
                  <a:cubicBezTo>
                    <a:pt x="67" y="286"/>
                    <a:pt x="67" y="286"/>
                    <a:pt x="67" y="286"/>
                  </a:cubicBezTo>
                  <a:cubicBezTo>
                    <a:pt x="116" y="265"/>
                    <a:pt x="175" y="266"/>
                    <a:pt x="224" y="287"/>
                  </a:cubicBezTo>
                  <a:cubicBezTo>
                    <a:pt x="227" y="288"/>
                    <a:pt x="229" y="289"/>
                    <a:pt x="232" y="291"/>
                  </a:cubicBezTo>
                  <a:cubicBezTo>
                    <a:pt x="243" y="296"/>
                    <a:pt x="255" y="304"/>
                    <a:pt x="262" y="315"/>
                  </a:cubicBezTo>
                  <a:cubicBezTo>
                    <a:pt x="268" y="325"/>
                    <a:pt x="271" y="337"/>
                    <a:pt x="270" y="349"/>
                  </a:cubicBezTo>
                  <a:cubicBezTo>
                    <a:pt x="269" y="361"/>
                    <a:pt x="264" y="372"/>
                    <a:pt x="258" y="382"/>
                  </a:cubicBezTo>
                  <a:cubicBezTo>
                    <a:pt x="253" y="390"/>
                    <a:pt x="247" y="397"/>
                    <a:pt x="239" y="400"/>
                  </a:cubicBezTo>
                  <a:cubicBezTo>
                    <a:pt x="235" y="402"/>
                    <a:pt x="228" y="401"/>
                    <a:pt x="229" y="394"/>
                  </a:cubicBezTo>
                  <a:cubicBezTo>
                    <a:pt x="229" y="393"/>
                    <a:pt x="230" y="392"/>
                    <a:pt x="230" y="392"/>
                  </a:cubicBezTo>
                  <a:cubicBezTo>
                    <a:pt x="235" y="379"/>
                    <a:pt x="242" y="366"/>
                    <a:pt x="250" y="354"/>
                  </a:cubicBezTo>
                  <a:cubicBezTo>
                    <a:pt x="252" y="352"/>
                    <a:pt x="254" y="349"/>
                    <a:pt x="256" y="346"/>
                  </a:cubicBezTo>
                  <a:cubicBezTo>
                    <a:pt x="261" y="339"/>
                    <a:pt x="264" y="331"/>
                    <a:pt x="258" y="324"/>
                  </a:cubicBezTo>
                  <a:cubicBezTo>
                    <a:pt x="253" y="318"/>
                    <a:pt x="247" y="314"/>
                    <a:pt x="240" y="310"/>
                  </a:cubicBezTo>
                  <a:cubicBezTo>
                    <a:pt x="233" y="305"/>
                    <a:pt x="224" y="301"/>
                    <a:pt x="215" y="298"/>
                  </a:cubicBezTo>
                  <a:cubicBezTo>
                    <a:pt x="213" y="297"/>
                    <a:pt x="212" y="297"/>
                    <a:pt x="210" y="298"/>
                  </a:cubicBezTo>
                  <a:cubicBezTo>
                    <a:pt x="209" y="300"/>
                    <a:pt x="208" y="304"/>
                    <a:pt x="208" y="307"/>
                  </a:cubicBezTo>
                  <a:cubicBezTo>
                    <a:pt x="206" y="312"/>
                    <a:pt x="204" y="317"/>
                    <a:pt x="202" y="323"/>
                  </a:cubicBezTo>
                  <a:cubicBezTo>
                    <a:pt x="198" y="333"/>
                    <a:pt x="195" y="344"/>
                    <a:pt x="192" y="354"/>
                  </a:cubicBezTo>
                  <a:cubicBezTo>
                    <a:pt x="185" y="376"/>
                    <a:pt x="175" y="404"/>
                    <a:pt x="179" y="427"/>
                  </a:cubicBezTo>
                  <a:cubicBezTo>
                    <a:pt x="180" y="430"/>
                    <a:pt x="181" y="433"/>
                    <a:pt x="183" y="435"/>
                  </a:cubicBezTo>
                  <a:cubicBezTo>
                    <a:pt x="196" y="451"/>
                    <a:pt x="222" y="441"/>
                    <a:pt x="237" y="434"/>
                  </a:cubicBezTo>
                  <a:cubicBezTo>
                    <a:pt x="259" y="423"/>
                    <a:pt x="281" y="407"/>
                    <a:pt x="293" y="385"/>
                  </a:cubicBezTo>
                  <a:cubicBezTo>
                    <a:pt x="314" y="346"/>
                    <a:pt x="303" y="298"/>
                    <a:pt x="273" y="267"/>
                  </a:cubicBezTo>
                  <a:cubicBezTo>
                    <a:pt x="272" y="266"/>
                    <a:pt x="271" y="266"/>
                    <a:pt x="271" y="265"/>
                  </a:cubicBezTo>
                  <a:cubicBezTo>
                    <a:pt x="280" y="271"/>
                    <a:pt x="289" y="279"/>
                    <a:pt x="296" y="287"/>
                  </a:cubicBezTo>
                  <a:cubicBezTo>
                    <a:pt x="297" y="280"/>
                    <a:pt x="300" y="275"/>
                    <a:pt x="305" y="267"/>
                  </a:cubicBezTo>
                  <a:cubicBezTo>
                    <a:pt x="314" y="255"/>
                    <a:pt x="324" y="244"/>
                    <a:pt x="335" y="234"/>
                  </a:cubicBezTo>
                  <a:cubicBezTo>
                    <a:pt x="361" y="207"/>
                    <a:pt x="390" y="183"/>
                    <a:pt x="419" y="160"/>
                  </a:cubicBezTo>
                  <a:cubicBezTo>
                    <a:pt x="432" y="150"/>
                    <a:pt x="445" y="140"/>
                    <a:pt x="457" y="130"/>
                  </a:cubicBezTo>
                  <a:cubicBezTo>
                    <a:pt x="462" y="126"/>
                    <a:pt x="464" y="120"/>
                    <a:pt x="462" y="114"/>
                  </a:cubicBezTo>
                  <a:lnTo>
                    <a:pt x="422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EF028B72-44EC-4CBF-8B6A-42671BCCA6F5}"/>
              </a:ext>
            </a:extLst>
          </p:cNvPr>
          <p:cNvSpPr txBox="1"/>
          <p:nvPr/>
        </p:nvSpPr>
        <p:spPr>
          <a:xfrm>
            <a:off x="905435" y="6391585"/>
            <a:ext cx="1425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3403643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B99C141-34CA-4C16-ABEE-84EBA5A857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187" y="1926440"/>
            <a:ext cx="1952832" cy="1952832"/>
          </a:xfrm>
          <a:custGeom>
            <a:avLst/>
            <a:gdLst>
              <a:gd name="connsiteX0" fmla="*/ 976416 w 1952832"/>
              <a:gd name="connsiteY0" fmla="*/ 0 h 1952832"/>
              <a:gd name="connsiteX1" fmla="*/ 1952832 w 1952832"/>
              <a:gd name="connsiteY1" fmla="*/ 976416 h 1952832"/>
              <a:gd name="connsiteX2" fmla="*/ 976416 w 1952832"/>
              <a:gd name="connsiteY2" fmla="*/ 1952832 h 1952832"/>
              <a:gd name="connsiteX3" fmla="*/ 0 w 1952832"/>
              <a:gd name="connsiteY3" fmla="*/ 976416 h 1952832"/>
              <a:gd name="connsiteX4" fmla="*/ 976416 w 1952832"/>
              <a:gd name="connsiteY4" fmla="*/ 0 h 195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832" h="1952832">
                <a:moveTo>
                  <a:pt x="976416" y="0"/>
                </a:moveTo>
                <a:cubicBezTo>
                  <a:pt x="1515676" y="0"/>
                  <a:pt x="1952832" y="437156"/>
                  <a:pt x="1952832" y="976416"/>
                </a:cubicBezTo>
                <a:cubicBezTo>
                  <a:pt x="1952832" y="1515676"/>
                  <a:pt x="1515676" y="1952832"/>
                  <a:pt x="976416" y="1952832"/>
                </a:cubicBezTo>
                <a:cubicBezTo>
                  <a:pt x="437156" y="1952832"/>
                  <a:pt x="0" y="1515676"/>
                  <a:pt x="0" y="976416"/>
                </a:cubicBezTo>
                <a:cubicBezTo>
                  <a:pt x="0" y="437156"/>
                  <a:pt x="437156" y="0"/>
                  <a:pt x="97641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E663597-FD86-471C-A1B4-A408408FC7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8109" y="1926440"/>
            <a:ext cx="1952832" cy="1952832"/>
          </a:xfrm>
          <a:custGeom>
            <a:avLst/>
            <a:gdLst>
              <a:gd name="connsiteX0" fmla="*/ 976416 w 1952832"/>
              <a:gd name="connsiteY0" fmla="*/ 0 h 1952832"/>
              <a:gd name="connsiteX1" fmla="*/ 1952832 w 1952832"/>
              <a:gd name="connsiteY1" fmla="*/ 976416 h 1952832"/>
              <a:gd name="connsiteX2" fmla="*/ 976416 w 1952832"/>
              <a:gd name="connsiteY2" fmla="*/ 1952832 h 1952832"/>
              <a:gd name="connsiteX3" fmla="*/ 0 w 1952832"/>
              <a:gd name="connsiteY3" fmla="*/ 976416 h 1952832"/>
              <a:gd name="connsiteX4" fmla="*/ 976416 w 1952832"/>
              <a:gd name="connsiteY4" fmla="*/ 0 h 195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832" h="1952832">
                <a:moveTo>
                  <a:pt x="976416" y="0"/>
                </a:moveTo>
                <a:cubicBezTo>
                  <a:pt x="1515676" y="0"/>
                  <a:pt x="1952832" y="437156"/>
                  <a:pt x="1952832" y="976416"/>
                </a:cubicBezTo>
                <a:cubicBezTo>
                  <a:pt x="1952832" y="1515676"/>
                  <a:pt x="1515676" y="1952832"/>
                  <a:pt x="976416" y="1952832"/>
                </a:cubicBezTo>
                <a:cubicBezTo>
                  <a:pt x="437156" y="1952832"/>
                  <a:pt x="0" y="1515676"/>
                  <a:pt x="0" y="976416"/>
                </a:cubicBezTo>
                <a:cubicBezTo>
                  <a:pt x="0" y="437156"/>
                  <a:pt x="437156" y="0"/>
                  <a:pt x="97641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BAA0909-C40E-4D1C-8ED6-751654A278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54046" y="1926440"/>
            <a:ext cx="1952832" cy="1952832"/>
          </a:xfrm>
          <a:custGeom>
            <a:avLst/>
            <a:gdLst>
              <a:gd name="connsiteX0" fmla="*/ 976416 w 1952832"/>
              <a:gd name="connsiteY0" fmla="*/ 0 h 1952832"/>
              <a:gd name="connsiteX1" fmla="*/ 1952832 w 1952832"/>
              <a:gd name="connsiteY1" fmla="*/ 976416 h 1952832"/>
              <a:gd name="connsiteX2" fmla="*/ 976416 w 1952832"/>
              <a:gd name="connsiteY2" fmla="*/ 1952832 h 1952832"/>
              <a:gd name="connsiteX3" fmla="*/ 0 w 1952832"/>
              <a:gd name="connsiteY3" fmla="*/ 976416 h 1952832"/>
              <a:gd name="connsiteX4" fmla="*/ 976416 w 1952832"/>
              <a:gd name="connsiteY4" fmla="*/ 0 h 195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832" h="1952832">
                <a:moveTo>
                  <a:pt x="976416" y="0"/>
                </a:moveTo>
                <a:cubicBezTo>
                  <a:pt x="1515676" y="0"/>
                  <a:pt x="1952832" y="437156"/>
                  <a:pt x="1952832" y="976416"/>
                </a:cubicBezTo>
                <a:cubicBezTo>
                  <a:pt x="1952832" y="1515676"/>
                  <a:pt x="1515676" y="1952832"/>
                  <a:pt x="976416" y="1952832"/>
                </a:cubicBezTo>
                <a:cubicBezTo>
                  <a:pt x="437156" y="1952832"/>
                  <a:pt x="0" y="1515676"/>
                  <a:pt x="0" y="976416"/>
                </a:cubicBezTo>
                <a:cubicBezTo>
                  <a:pt x="0" y="437156"/>
                  <a:pt x="437156" y="0"/>
                  <a:pt x="97641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06F65D1-64A9-46FB-9627-52D3F2FA1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19983" y="1926440"/>
            <a:ext cx="1952832" cy="1952832"/>
          </a:xfrm>
          <a:custGeom>
            <a:avLst/>
            <a:gdLst>
              <a:gd name="connsiteX0" fmla="*/ 976416 w 1952832"/>
              <a:gd name="connsiteY0" fmla="*/ 0 h 1952832"/>
              <a:gd name="connsiteX1" fmla="*/ 1952832 w 1952832"/>
              <a:gd name="connsiteY1" fmla="*/ 976416 h 1952832"/>
              <a:gd name="connsiteX2" fmla="*/ 976416 w 1952832"/>
              <a:gd name="connsiteY2" fmla="*/ 1952832 h 1952832"/>
              <a:gd name="connsiteX3" fmla="*/ 0 w 1952832"/>
              <a:gd name="connsiteY3" fmla="*/ 976416 h 1952832"/>
              <a:gd name="connsiteX4" fmla="*/ 976416 w 1952832"/>
              <a:gd name="connsiteY4" fmla="*/ 0 h 195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832" h="1952832">
                <a:moveTo>
                  <a:pt x="976416" y="0"/>
                </a:moveTo>
                <a:cubicBezTo>
                  <a:pt x="1515676" y="0"/>
                  <a:pt x="1952832" y="437156"/>
                  <a:pt x="1952832" y="976416"/>
                </a:cubicBezTo>
                <a:cubicBezTo>
                  <a:pt x="1952832" y="1515676"/>
                  <a:pt x="1515676" y="1952832"/>
                  <a:pt x="976416" y="1952832"/>
                </a:cubicBezTo>
                <a:cubicBezTo>
                  <a:pt x="437156" y="1952832"/>
                  <a:pt x="0" y="1515676"/>
                  <a:pt x="0" y="976416"/>
                </a:cubicBezTo>
                <a:cubicBezTo>
                  <a:pt x="0" y="437156"/>
                  <a:pt x="437156" y="0"/>
                  <a:pt x="97641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CC29383-6B6C-493F-9B46-E71D7216337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493274"/>
            <a:ext cx="10599057" cy="499456"/>
          </a:xfrm>
        </p:spPr>
        <p:txBody>
          <a:bodyPr>
            <a:noAutofit/>
          </a:bodyPr>
          <a:lstStyle>
            <a:lvl1pPr algn="ctr">
              <a:defRPr sz="3000" b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3F069D-9C06-4214-9283-E15ADE9B8EA9}"/>
              </a:ext>
            </a:extLst>
          </p:cNvPr>
          <p:cNvSpPr/>
          <p:nvPr userDrawn="1"/>
        </p:nvSpPr>
        <p:spPr>
          <a:xfrm>
            <a:off x="11126986" y="6393655"/>
            <a:ext cx="451390" cy="4643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10980E0B-76B8-4C55-8976-6477C7AB3B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6656" y="6436170"/>
            <a:ext cx="392051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1F70EEBF-E97C-49FF-B05B-3B4D348638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28E4BC29-34E5-4EBD-81FE-3ADDF38A3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8936" y="6433490"/>
            <a:ext cx="2636529" cy="254745"/>
          </a:xfrm>
          <a:prstGeom prst="rect">
            <a:avLst/>
          </a:prstGeom>
        </p:spPr>
        <p:txBody>
          <a:bodyPr/>
          <a:lstStyle>
            <a:lvl1pPr algn="l">
              <a:defRPr sz="1200" spc="0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www.slidemodel.com</a:t>
            </a:r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A9D7029-E71E-415F-9DA7-B87F3313A5A6}"/>
              </a:ext>
            </a:extLst>
          </p:cNvPr>
          <p:cNvCxnSpPr/>
          <p:nvPr userDrawn="1"/>
        </p:nvCxnSpPr>
        <p:spPr>
          <a:xfrm>
            <a:off x="2414654" y="6477519"/>
            <a:ext cx="0" cy="16668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47022ED-26AD-47E0-B51D-F3EDF8429408}"/>
              </a:ext>
            </a:extLst>
          </p:cNvPr>
          <p:cNvGrpSpPr/>
          <p:nvPr userDrawn="1"/>
        </p:nvGrpSpPr>
        <p:grpSpPr>
          <a:xfrm>
            <a:off x="607735" y="6401363"/>
            <a:ext cx="328980" cy="318998"/>
            <a:chOff x="5392738" y="2754313"/>
            <a:chExt cx="1412875" cy="1370013"/>
          </a:xfrm>
          <a:solidFill>
            <a:schemeClr val="bg1">
              <a:lumMod val="50000"/>
            </a:schemeClr>
          </a:solidFill>
        </p:grpSpPr>
        <p:sp>
          <p:nvSpPr>
            <p:cNvPr id="33" name="Oval 10">
              <a:extLst>
                <a:ext uri="{FF2B5EF4-FFF2-40B4-BE49-F238E27FC236}">
                  <a16:creationId xmlns:a16="http://schemas.microsoft.com/office/drawing/2014/main" id="{49B4D1DF-6185-4B37-AAA4-1D8B854EC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9476" y="3067051"/>
              <a:ext cx="273050" cy="27146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CB5EC3E5-A895-487A-B8BE-40B89FAF6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738" y="2754313"/>
              <a:ext cx="1412875" cy="1370013"/>
            </a:xfrm>
            <a:custGeom>
              <a:avLst/>
              <a:gdLst>
                <a:gd name="T0" fmla="*/ 422 w 464"/>
                <a:gd name="T1" fmla="*/ 0 h 451"/>
                <a:gd name="T2" fmla="*/ 422 w 464"/>
                <a:gd name="T3" fmla="*/ 1 h 451"/>
                <a:gd name="T4" fmla="*/ 416 w 464"/>
                <a:gd name="T5" fmla="*/ 9 h 451"/>
                <a:gd name="T6" fmla="*/ 315 w 464"/>
                <a:gd name="T7" fmla="*/ 136 h 451"/>
                <a:gd name="T8" fmla="*/ 272 w 464"/>
                <a:gd name="T9" fmla="*/ 197 h 451"/>
                <a:gd name="T10" fmla="*/ 252 w 464"/>
                <a:gd name="T11" fmla="*/ 228 h 451"/>
                <a:gd name="T12" fmla="*/ 247 w 464"/>
                <a:gd name="T13" fmla="*/ 236 h 451"/>
                <a:gd name="T14" fmla="*/ 242 w 464"/>
                <a:gd name="T15" fmla="*/ 241 h 451"/>
                <a:gd name="T16" fmla="*/ 233 w 464"/>
                <a:gd name="T17" fmla="*/ 236 h 451"/>
                <a:gd name="T18" fmla="*/ 168 w 464"/>
                <a:gd name="T19" fmla="*/ 207 h 451"/>
                <a:gd name="T20" fmla="*/ 0 w 464"/>
                <a:gd name="T21" fmla="*/ 208 h 451"/>
                <a:gd name="T22" fmla="*/ 67 w 464"/>
                <a:gd name="T23" fmla="*/ 286 h 451"/>
                <a:gd name="T24" fmla="*/ 67 w 464"/>
                <a:gd name="T25" fmla="*/ 286 h 451"/>
                <a:gd name="T26" fmla="*/ 224 w 464"/>
                <a:gd name="T27" fmla="*/ 287 h 451"/>
                <a:gd name="T28" fmla="*/ 232 w 464"/>
                <a:gd name="T29" fmla="*/ 291 h 451"/>
                <a:gd name="T30" fmla="*/ 262 w 464"/>
                <a:gd name="T31" fmla="*/ 315 h 451"/>
                <a:gd name="T32" fmla="*/ 270 w 464"/>
                <a:gd name="T33" fmla="*/ 349 h 451"/>
                <a:gd name="T34" fmla="*/ 258 w 464"/>
                <a:gd name="T35" fmla="*/ 382 h 451"/>
                <a:gd name="T36" fmla="*/ 239 w 464"/>
                <a:gd name="T37" fmla="*/ 400 h 451"/>
                <a:gd name="T38" fmla="*/ 229 w 464"/>
                <a:gd name="T39" fmla="*/ 394 h 451"/>
                <a:gd name="T40" fmla="*/ 230 w 464"/>
                <a:gd name="T41" fmla="*/ 392 h 451"/>
                <a:gd name="T42" fmla="*/ 250 w 464"/>
                <a:gd name="T43" fmla="*/ 354 h 451"/>
                <a:gd name="T44" fmla="*/ 256 w 464"/>
                <a:gd name="T45" fmla="*/ 346 h 451"/>
                <a:gd name="T46" fmla="*/ 258 w 464"/>
                <a:gd name="T47" fmla="*/ 324 h 451"/>
                <a:gd name="T48" fmla="*/ 240 w 464"/>
                <a:gd name="T49" fmla="*/ 310 h 451"/>
                <a:gd name="T50" fmla="*/ 215 w 464"/>
                <a:gd name="T51" fmla="*/ 298 h 451"/>
                <a:gd name="T52" fmla="*/ 210 w 464"/>
                <a:gd name="T53" fmla="*/ 298 h 451"/>
                <a:gd name="T54" fmla="*/ 208 w 464"/>
                <a:gd name="T55" fmla="*/ 307 h 451"/>
                <a:gd name="T56" fmla="*/ 202 w 464"/>
                <a:gd name="T57" fmla="*/ 323 h 451"/>
                <a:gd name="T58" fmla="*/ 192 w 464"/>
                <a:gd name="T59" fmla="*/ 354 h 451"/>
                <a:gd name="T60" fmla="*/ 179 w 464"/>
                <a:gd name="T61" fmla="*/ 427 h 451"/>
                <a:gd name="T62" fmla="*/ 183 w 464"/>
                <a:gd name="T63" fmla="*/ 435 h 451"/>
                <a:gd name="T64" fmla="*/ 237 w 464"/>
                <a:gd name="T65" fmla="*/ 434 h 451"/>
                <a:gd name="T66" fmla="*/ 293 w 464"/>
                <a:gd name="T67" fmla="*/ 385 h 451"/>
                <a:gd name="T68" fmla="*/ 273 w 464"/>
                <a:gd name="T69" fmla="*/ 267 h 451"/>
                <a:gd name="T70" fmla="*/ 271 w 464"/>
                <a:gd name="T71" fmla="*/ 265 h 451"/>
                <a:gd name="T72" fmla="*/ 296 w 464"/>
                <a:gd name="T73" fmla="*/ 287 h 451"/>
                <a:gd name="T74" fmla="*/ 305 w 464"/>
                <a:gd name="T75" fmla="*/ 267 h 451"/>
                <a:gd name="T76" fmla="*/ 335 w 464"/>
                <a:gd name="T77" fmla="*/ 234 h 451"/>
                <a:gd name="T78" fmla="*/ 419 w 464"/>
                <a:gd name="T79" fmla="*/ 160 h 451"/>
                <a:gd name="T80" fmla="*/ 457 w 464"/>
                <a:gd name="T81" fmla="*/ 130 h 451"/>
                <a:gd name="T82" fmla="*/ 462 w 464"/>
                <a:gd name="T83" fmla="*/ 114 h 451"/>
                <a:gd name="T84" fmla="*/ 422 w 464"/>
                <a:gd name="T8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4" h="451">
                  <a:moveTo>
                    <a:pt x="422" y="0"/>
                  </a:moveTo>
                  <a:cubicBezTo>
                    <a:pt x="422" y="1"/>
                    <a:pt x="422" y="1"/>
                    <a:pt x="422" y="1"/>
                  </a:cubicBezTo>
                  <a:cubicBezTo>
                    <a:pt x="420" y="3"/>
                    <a:pt x="418" y="6"/>
                    <a:pt x="416" y="9"/>
                  </a:cubicBezTo>
                  <a:cubicBezTo>
                    <a:pt x="383" y="51"/>
                    <a:pt x="348" y="92"/>
                    <a:pt x="315" y="136"/>
                  </a:cubicBezTo>
                  <a:cubicBezTo>
                    <a:pt x="300" y="156"/>
                    <a:pt x="286" y="176"/>
                    <a:pt x="272" y="197"/>
                  </a:cubicBezTo>
                  <a:cubicBezTo>
                    <a:pt x="265" y="207"/>
                    <a:pt x="258" y="218"/>
                    <a:pt x="252" y="228"/>
                  </a:cubicBezTo>
                  <a:cubicBezTo>
                    <a:pt x="250" y="231"/>
                    <a:pt x="249" y="233"/>
                    <a:pt x="247" y="236"/>
                  </a:cubicBezTo>
                  <a:cubicBezTo>
                    <a:pt x="246" y="239"/>
                    <a:pt x="245" y="241"/>
                    <a:pt x="242" y="241"/>
                  </a:cubicBezTo>
                  <a:cubicBezTo>
                    <a:pt x="239" y="241"/>
                    <a:pt x="235" y="237"/>
                    <a:pt x="233" y="236"/>
                  </a:cubicBezTo>
                  <a:cubicBezTo>
                    <a:pt x="213" y="224"/>
                    <a:pt x="191" y="214"/>
                    <a:pt x="168" y="207"/>
                  </a:cubicBezTo>
                  <a:cubicBezTo>
                    <a:pt x="119" y="190"/>
                    <a:pt x="49" y="193"/>
                    <a:pt x="0" y="208"/>
                  </a:cubicBezTo>
                  <a:cubicBezTo>
                    <a:pt x="67" y="286"/>
                    <a:pt x="67" y="286"/>
                    <a:pt x="67" y="286"/>
                  </a:cubicBezTo>
                  <a:cubicBezTo>
                    <a:pt x="67" y="286"/>
                    <a:pt x="67" y="286"/>
                    <a:pt x="67" y="286"/>
                  </a:cubicBezTo>
                  <a:cubicBezTo>
                    <a:pt x="116" y="265"/>
                    <a:pt x="175" y="266"/>
                    <a:pt x="224" y="287"/>
                  </a:cubicBezTo>
                  <a:cubicBezTo>
                    <a:pt x="227" y="288"/>
                    <a:pt x="229" y="289"/>
                    <a:pt x="232" y="291"/>
                  </a:cubicBezTo>
                  <a:cubicBezTo>
                    <a:pt x="243" y="296"/>
                    <a:pt x="255" y="304"/>
                    <a:pt x="262" y="315"/>
                  </a:cubicBezTo>
                  <a:cubicBezTo>
                    <a:pt x="268" y="325"/>
                    <a:pt x="271" y="337"/>
                    <a:pt x="270" y="349"/>
                  </a:cubicBezTo>
                  <a:cubicBezTo>
                    <a:pt x="269" y="361"/>
                    <a:pt x="264" y="372"/>
                    <a:pt x="258" y="382"/>
                  </a:cubicBezTo>
                  <a:cubicBezTo>
                    <a:pt x="253" y="390"/>
                    <a:pt x="247" y="397"/>
                    <a:pt x="239" y="400"/>
                  </a:cubicBezTo>
                  <a:cubicBezTo>
                    <a:pt x="235" y="402"/>
                    <a:pt x="228" y="401"/>
                    <a:pt x="229" y="394"/>
                  </a:cubicBezTo>
                  <a:cubicBezTo>
                    <a:pt x="229" y="393"/>
                    <a:pt x="230" y="392"/>
                    <a:pt x="230" y="392"/>
                  </a:cubicBezTo>
                  <a:cubicBezTo>
                    <a:pt x="235" y="379"/>
                    <a:pt x="242" y="366"/>
                    <a:pt x="250" y="354"/>
                  </a:cubicBezTo>
                  <a:cubicBezTo>
                    <a:pt x="252" y="352"/>
                    <a:pt x="254" y="349"/>
                    <a:pt x="256" y="346"/>
                  </a:cubicBezTo>
                  <a:cubicBezTo>
                    <a:pt x="261" y="339"/>
                    <a:pt x="264" y="331"/>
                    <a:pt x="258" y="324"/>
                  </a:cubicBezTo>
                  <a:cubicBezTo>
                    <a:pt x="253" y="318"/>
                    <a:pt x="247" y="314"/>
                    <a:pt x="240" y="310"/>
                  </a:cubicBezTo>
                  <a:cubicBezTo>
                    <a:pt x="233" y="305"/>
                    <a:pt x="224" y="301"/>
                    <a:pt x="215" y="298"/>
                  </a:cubicBezTo>
                  <a:cubicBezTo>
                    <a:pt x="213" y="297"/>
                    <a:pt x="212" y="297"/>
                    <a:pt x="210" y="298"/>
                  </a:cubicBezTo>
                  <a:cubicBezTo>
                    <a:pt x="209" y="300"/>
                    <a:pt x="208" y="304"/>
                    <a:pt x="208" y="307"/>
                  </a:cubicBezTo>
                  <a:cubicBezTo>
                    <a:pt x="206" y="312"/>
                    <a:pt x="204" y="317"/>
                    <a:pt x="202" y="323"/>
                  </a:cubicBezTo>
                  <a:cubicBezTo>
                    <a:pt x="198" y="333"/>
                    <a:pt x="195" y="344"/>
                    <a:pt x="192" y="354"/>
                  </a:cubicBezTo>
                  <a:cubicBezTo>
                    <a:pt x="185" y="376"/>
                    <a:pt x="175" y="404"/>
                    <a:pt x="179" y="427"/>
                  </a:cubicBezTo>
                  <a:cubicBezTo>
                    <a:pt x="180" y="430"/>
                    <a:pt x="181" y="433"/>
                    <a:pt x="183" y="435"/>
                  </a:cubicBezTo>
                  <a:cubicBezTo>
                    <a:pt x="196" y="451"/>
                    <a:pt x="222" y="441"/>
                    <a:pt x="237" y="434"/>
                  </a:cubicBezTo>
                  <a:cubicBezTo>
                    <a:pt x="259" y="423"/>
                    <a:pt x="281" y="407"/>
                    <a:pt x="293" y="385"/>
                  </a:cubicBezTo>
                  <a:cubicBezTo>
                    <a:pt x="314" y="346"/>
                    <a:pt x="303" y="298"/>
                    <a:pt x="273" y="267"/>
                  </a:cubicBezTo>
                  <a:cubicBezTo>
                    <a:pt x="272" y="266"/>
                    <a:pt x="271" y="266"/>
                    <a:pt x="271" y="265"/>
                  </a:cubicBezTo>
                  <a:cubicBezTo>
                    <a:pt x="280" y="271"/>
                    <a:pt x="289" y="279"/>
                    <a:pt x="296" y="287"/>
                  </a:cubicBezTo>
                  <a:cubicBezTo>
                    <a:pt x="297" y="280"/>
                    <a:pt x="300" y="275"/>
                    <a:pt x="305" y="267"/>
                  </a:cubicBezTo>
                  <a:cubicBezTo>
                    <a:pt x="314" y="255"/>
                    <a:pt x="324" y="244"/>
                    <a:pt x="335" y="234"/>
                  </a:cubicBezTo>
                  <a:cubicBezTo>
                    <a:pt x="361" y="207"/>
                    <a:pt x="390" y="183"/>
                    <a:pt x="419" y="160"/>
                  </a:cubicBezTo>
                  <a:cubicBezTo>
                    <a:pt x="432" y="150"/>
                    <a:pt x="445" y="140"/>
                    <a:pt x="457" y="130"/>
                  </a:cubicBezTo>
                  <a:cubicBezTo>
                    <a:pt x="462" y="126"/>
                    <a:pt x="464" y="120"/>
                    <a:pt x="462" y="114"/>
                  </a:cubicBezTo>
                  <a:lnTo>
                    <a:pt x="422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7108C6C-0BEB-4883-BD96-F815445ADBD0}"/>
              </a:ext>
            </a:extLst>
          </p:cNvPr>
          <p:cNvSpPr txBox="1"/>
          <p:nvPr userDrawn="1"/>
        </p:nvSpPr>
        <p:spPr>
          <a:xfrm>
            <a:off x="905435" y="6391585"/>
            <a:ext cx="1425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3081209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ogo&#10;&#10;Description automatically generated">
            <a:extLst>
              <a:ext uri="{FF2B5EF4-FFF2-40B4-BE49-F238E27FC236}">
                <a16:creationId xmlns:a16="http://schemas.microsoft.com/office/drawing/2014/main" id="{4BFC8514-0826-AD06-CE73-87A2D58881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2FB2C-BF13-489D-1572-BC54A2E3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776" y="987425"/>
            <a:ext cx="669461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07C00-8CAF-2965-C926-D723FF27A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88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A43153-3474-4E67-A288-4306482652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75" y="7414"/>
            <a:ext cx="12187650" cy="6843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Corporate Template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Health Choice Network, Inc.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0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6419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83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d (Closing Sli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03B67D8-BD2D-4EB9-9F94-C2BE8FED41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90" y="6861"/>
            <a:ext cx="12189619" cy="68442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Closing Comments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Health choice Network, Inc.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31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9556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50216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7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E15A7-0443-224D-2D22-F0387FF2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677F6-BBCF-5264-92C7-022933B53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D9C47-ACDD-2262-9B9F-83F4CB095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D2AA4-360B-FA28-C02C-A5B2B2AA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A8258-5D86-D729-12BF-88E22125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38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73162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44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41779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72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5048B00-F718-41C4-86A7-5CF61C597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90" y="6861"/>
            <a:ext cx="12189619" cy="68442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78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24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lor_background">
    <p:bg>
      <p:bgPr>
        <a:solidFill>
          <a:srgbClr val="006A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5" y="3255151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239484" y="4688982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4300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1C717-31AD-0B00-42E8-B6EACFFA3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51ED8-8BC9-E5CD-CB77-E6A1A5998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8703-A5B1-2A75-B8A3-BF5E1D08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0FABF-7BA7-31B3-09E6-0DC6D49EA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D8122-6CE4-A1A7-23A4-B6C169053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yellow logo&#10;&#10;Description automatically generated">
            <a:extLst>
              <a:ext uri="{FF2B5EF4-FFF2-40B4-BE49-F238E27FC236}">
                <a16:creationId xmlns:a16="http://schemas.microsoft.com/office/drawing/2014/main" id="{E4504972-7FA5-9401-C852-D14937516E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6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DBE0C-3539-8D66-3E53-D06C4F49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9459B-278B-07EE-FCE9-3CCDE620C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2957B-B9E6-3BC4-3459-85810F815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925F4-9CAA-EC93-3C20-58920F8AE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05D31-4921-51C3-4BC3-D4E9BF980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325FA-027F-A4CB-BD40-9AD0151A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9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8F35B-FE9E-54AE-5E50-0302840F3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60814-2414-6B05-75E3-70AE31422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41005-DBB1-F1F4-667F-E4F27552D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A1237-D7D2-371F-945F-05A5473CA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89D5E-E5E6-E31C-0C1D-2E7A601C66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2BB7E4-7EEE-257B-7894-FBEDF01A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A1E992-EA5D-9777-9AF3-E93C52B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ED44EA-4C5B-3D01-4C1D-E7DDA4A7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47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A4ACD-F0B4-35E6-CEE3-5E570F891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F6128D-009F-C988-FFF1-78765527B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93DEB-EFB9-23FE-DF31-3313DD2D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43F44-AA80-2F10-E3D7-4BD64EE9E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1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8659A9-FA48-349F-6D13-ACA5EC2B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DF502F-DFED-E14B-50B0-FA4B4976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3BD6E-15BB-F760-4D2E-77845A6A4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2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41AE-976D-1D6E-D2A5-FE4D6DD1E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B3238-600D-18C2-EEFB-AB67A30A1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B05FD-9FCF-1956-C99B-CD81A05C7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786AF-C17C-5B1D-CA46-04EFC089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F6CD8-BC6B-7844-CC97-B51A58CE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CE9EE-3F12-3560-B832-FDC269C3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6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3D337-D758-0231-42DF-DC82ED15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DE9008-103A-D7AF-2940-E1BC2DDFD4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726C85-9370-5776-DED6-7B93E80C5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5A296-0336-160F-6BA5-DBB6AD622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EDBF2-26C9-7D0A-AB58-2D0098D0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9DD28-86AD-AB74-D663-C050F41B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471428-4551-2BE2-C0E8-6A497D4DE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D53A2-4C97-E22A-9D1E-CF5877BE3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6D226-18F3-40F8-3C04-0677F2F09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6D763-C624-4065-9518-91B7B9AB5B7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20805-451F-F48A-4567-7C9B7A97A6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63344-2279-48CD-ACC7-85CD55716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59A58-CDDD-4527-8D3E-A24DAE1C99E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background with a colorful corner&#10;&#10;Description automatically generated">
            <a:extLst>
              <a:ext uri="{FF2B5EF4-FFF2-40B4-BE49-F238E27FC236}">
                <a16:creationId xmlns:a16="http://schemas.microsoft.com/office/drawing/2014/main" id="{62C55109-17A4-00C7-1A22-2CEE78C24B9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1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03CD2C1-CF63-473C-819E-770C83353A7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5734149"/>
            <a:ext cx="12187505" cy="11293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73156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0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microsoft.com/office/2018/10/relationships/comments" Target="../comments/modernComment_7FE4E083_EE8ADF38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hkassaye@hcnetwork.org" TargetMode="External"/><Relationship Id="rId2" Type="http://schemas.openxmlformats.org/officeDocument/2006/relationships/hyperlink" Target="mailto:vzhangpaley@hcnetwork.org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kchung@hcnetwork.org" TargetMode="External"/><Relationship Id="rId4" Type="http://schemas.openxmlformats.org/officeDocument/2006/relationships/hyperlink" Target="mailto:EEndemano@HCNetwork.or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E4918-091D-D373-4E66-3A75C6B1F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9989" y="2188744"/>
            <a:ext cx="9432022" cy="1655762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 Free Florida AHEC Cessation Referral Implementation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78A8C-AD4C-289F-B22E-28FFEF31B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9267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cap="none" dirty="0">
                <a:solidFill>
                  <a:srgbClr val="0070C0"/>
                </a:solidFill>
                <a:latin typeface="Times New Roman"/>
                <a:cs typeface="Times New Roman"/>
              </a:rPr>
              <a:t>Health Choice Network</a:t>
            </a:r>
          </a:p>
          <a:p>
            <a:r>
              <a:rPr lang="en-US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Veronica Zhang Paley, MPP, MS</a:t>
            </a:r>
          </a:p>
          <a:p>
            <a:endParaRPr lang="en-US" sz="2000" b="1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541911-85AF-2C31-50DF-3990C789216A}"/>
              </a:ext>
            </a:extLst>
          </p:cNvPr>
          <p:cNvSpPr txBox="1">
            <a:spLocks/>
          </p:cNvSpPr>
          <p:nvPr/>
        </p:nvSpPr>
        <p:spPr>
          <a:xfrm>
            <a:off x="3657432" y="6271439"/>
            <a:ext cx="5337673" cy="199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/>
                <a:ea typeface="Calibri"/>
                <a:cs typeface="Times New Roman"/>
              </a:rPr>
              <a:t>No PHI is included in this presentation</a:t>
            </a:r>
            <a:endParaRPr lang="en-US" sz="1600" dirty="0">
              <a:latin typeface="Times New Roman"/>
              <a:cs typeface="Times New Roman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600" kern="100" dirty="0">
              <a:latin typeface="Times New Roman"/>
              <a:ea typeface="Calibri" panose="020F0502020204030204" pitchFamily="34" charset="0"/>
              <a:cs typeface="Times New Roman"/>
            </a:endParaRPr>
          </a:p>
          <a:p>
            <a:endParaRPr lang="en-US"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7366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296C-4802-2AB8-4A0E-8F0D6A35E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DCF1F-026D-6E57-0EF5-12FA5ADB3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Place the Referral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D2555-3DB2-C01C-5510-0A72280E2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461" y="1998283"/>
            <a:ext cx="10600521" cy="485971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for: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 REFERRAL TO AHEC SMOKING CESSATION PROGRAM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EPIC.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0BE02C7-3892-E83D-7E83-F0FF3BEDEE77}"/>
              </a:ext>
            </a:extLst>
          </p:cNvPr>
          <p:cNvGrpSpPr/>
          <p:nvPr/>
        </p:nvGrpSpPr>
        <p:grpSpPr>
          <a:xfrm>
            <a:off x="855454" y="106994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C09105D-C956-D1FB-C450-8379F28A0546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2B29021-F7D2-8D73-4B70-D5F4938C8E20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131FAA4-A131-23C1-A376-50BEA72606E9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AC65C11-E7DC-A3C5-C9C3-426824D911E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44C6523-9254-A3F9-1AE3-6FD61F9D5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0" y="2642175"/>
            <a:ext cx="10698080" cy="177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73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BC8F-A38C-B275-3567-B167D41D3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CDD1-6B53-DDA6-5069-D63EEC379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Place the Referral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07C15-2886-AACA-D528-742CD0564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337155"/>
            <a:ext cx="5043969" cy="485971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the Order Composer will display: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Provider Specialty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Pre-populated with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Addiction Medicine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Location/POS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Pre-populated with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AHEC Smoking Cessation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⚡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latin typeface="Times New Roman"/>
                <a:cs typeface="Times New Roman"/>
              </a:rPr>
              <a:t>Do not change</a:t>
            </a:r>
            <a:r>
              <a:rPr lang="en-US" sz="2000" dirty="0">
                <a:latin typeface="Times New Roman"/>
                <a:cs typeface="Times New Roman"/>
              </a:rPr>
              <a:t> the Provider Specialty or Location.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4039D5-E9F4-A845-9B95-C56EAFFC0D61}"/>
              </a:ext>
            </a:extLst>
          </p:cNvPr>
          <p:cNvGrpSpPr/>
          <p:nvPr/>
        </p:nvGrpSpPr>
        <p:grpSpPr>
          <a:xfrm>
            <a:off x="855454" y="106994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0B251A8-000D-83B1-84F9-5A7F49C799F8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579BB7E-A81B-B106-96CF-8AC72925B316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CDDB999-1B32-669C-B00F-F102C98283A7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9062FD0-9C6F-2E2A-25AF-A61F1437175C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690921E-7AB2-F6B4-266F-A147F9538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929" y="1337155"/>
            <a:ext cx="6729981" cy="418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29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EF0C4-7E4F-B2AF-2FD9-35BADD793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B7C4-1B77-5BFE-DFFC-1D6FD54E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Place the Referral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3570-D8BE-F347-09D8-DDC7EFE47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3" y="1193633"/>
            <a:ext cx="10196946" cy="4859717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required field: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"My clinical question is"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583B5C-B56D-23E3-B60D-28A16455130D}"/>
              </a:ext>
            </a:extLst>
          </p:cNvPr>
          <p:cNvGrpSpPr/>
          <p:nvPr/>
        </p:nvGrpSpPr>
        <p:grpSpPr>
          <a:xfrm>
            <a:off x="855454" y="106994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61DB939-FF08-CE98-F539-5D76BC7B9A5A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E16B023-06E7-07B8-5AFE-DB45AD23D8A8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36E4A8D-FCB2-A906-2BC3-B14F28FC5EDD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8E7956B-51F5-90A9-C9F9-D0B451B017ED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6F3B33D-7C7D-D61F-87CD-6C49BBA0F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881" y="1702159"/>
            <a:ext cx="7150238" cy="4427391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68C6A0B4-E9F7-EB8F-D039-A5B5E9AA05A5}"/>
              </a:ext>
            </a:extLst>
          </p:cNvPr>
          <p:cNvSpPr/>
          <p:nvPr/>
        </p:nvSpPr>
        <p:spPr>
          <a:xfrm rot="2025018">
            <a:off x="3211886" y="4454997"/>
            <a:ext cx="512618" cy="1720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9FB435BD-6C28-0991-FABE-653F32400C11}"/>
              </a:ext>
            </a:extLst>
          </p:cNvPr>
          <p:cNvSpPr/>
          <p:nvPr/>
        </p:nvSpPr>
        <p:spPr>
          <a:xfrm rot="2025018">
            <a:off x="8213377" y="5594282"/>
            <a:ext cx="512618" cy="1720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5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F4ABB-D213-A7A5-96E9-9365BD540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526B-E6BC-6020-8E01-35954DB4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Step 2: Sign the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AEF36-1E7C-1E99-3422-640073A29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3" y="1193633"/>
            <a:ext cx="10196946" cy="4859717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 Orders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submit.</a:t>
            </a: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E404AC-CE13-AE8E-9A6E-F18E59FA17BA}"/>
              </a:ext>
            </a:extLst>
          </p:cNvPr>
          <p:cNvGrpSpPr/>
          <p:nvPr/>
        </p:nvGrpSpPr>
        <p:grpSpPr>
          <a:xfrm>
            <a:off x="855454" y="106994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98C968C-3CCA-3365-01B0-3AC51EE4E123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02E858-BB85-6842-5D2E-F2B980712781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A535689-6697-DB23-1FFE-5252F0D98F18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C1E90C4-000D-E8A9-733A-9292CD2832EE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8ECDBCC-082C-AE8E-5237-B5452AD2C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0111" y="1671850"/>
            <a:ext cx="6210300" cy="4381500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62512438-0283-80C6-23FA-2D9F36B98B23}"/>
              </a:ext>
            </a:extLst>
          </p:cNvPr>
          <p:cNvSpPr/>
          <p:nvPr/>
        </p:nvSpPr>
        <p:spPr>
          <a:xfrm rot="2025018">
            <a:off x="7150006" y="5243609"/>
            <a:ext cx="512618" cy="1720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73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0EF17-7678-03B1-2B8F-878758B0D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0348B-E5C9-8095-6250-DD0C425A5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Step 3: Associate a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C4CE9-D690-8CDB-E933-7500E6B07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3" y="1124358"/>
            <a:ext cx="10196946" cy="4859717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for Diagnosis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click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box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link the diagnosis to the order.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5674D7-9A1F-7A72-596C-23683D5DAFB9}"/>
              </a:ext>
            </a:extLst>
          </p:cNvPr>
          <p:cNvGrpSpPr/>
          <p:nvPr/>
        </p:nvGrpSpPr>
        <p:grpSpPr>
          <a:xfrm>
            <a:off x="855454" y="106994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B29CF36-A0A5-E9C7-CF27-7DC1A9902B01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AEDBCF9-52D6-0117-59EC-337883A1EA30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F5269D5-FE14-FF4E-20AD-F52FEBCDE97D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6AB2A35-B4ED-19A2-604D-22A9F00E1D4A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FAB9867-601A-2D95-F8E2-894FFBD59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040" y="1752779"/>
            <a:ext cx="6834323" cy="4397552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D232B20E-98C1-D687-BCB5-686DAFF03798}"/>
              </a:ext>
            </a:extLst>
          </p:cNvPr>
          <p:cNvSpPr/>
          <p:nvPr/>
        </p:nvSpPr>
        <p:spPr>
          <a:xfrm rot="2025018">
            <a:off x="5581783" y="4894508"/>
            <a:ext cx="356863" cy="14421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366BE95D-71A7-99FA-0CA1-67AA2328FE5C}"/>
              </a:ext>
            </a:extLst>
          </p:cNvPr>
          <p:cNvSpPr/>
          <p:nvPr/>
        </p:nvSpPr>
        <p:spPr>
          <a:xfrm rot="2025018">
            <a:off x="4514222" y="4308520"/>
            <a:ext cx="404388" cy="185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244388BF-C9B2-33B9-C633-F0A5F4E56FAD}"/>
              </a:ext>
            </a:extLst>
          </p:cNvPr>
          <p:cNvSpPr/>
          <p:nvPr/>
        </p:nvSpPr>
        <p:spPr>
          <a:xfrm rot="5400000">
            <a:off x="3336587" y="2576695"/>
            <a:ext cx="404388" cy="185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60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5058-2F18-C7FB-155F-755927A0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694" y="358167"/>
            <a:ext cx="10285063" cy="97045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Continuity of Care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74213-B7F4-937B-48F5-116BF18C3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79" y="1515224"/>
            <a:ext cx="11484641" cy="4540520"/>
          </a:xfrm>
        </p:spPr>
        <p:txBody>
          <a:bodyPr>
            <a:normAutofit/>
          </a:bodyPr>
          <a:lstStyle/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Once the report with the outcome is sent back into EPIC, it will be filed in the patient's chart. To view the document,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the Care Everywhere activity </a:t>
            </a:r>
          </a:p>
          <a:p>
            <a:pPr lvl="1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Documents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Continuity of Care Document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FC8CB38-F2F8-4DA2-46D8-6D1BC22BBC46}"/>
              </a:ext>
            </a:extLst>
          </p:cNvPr>
          <p:cNvGrpSpPr/>
          <p:nvPr/>
        </p:nvGrpSpPr>
        <p:grpSpPr>
          <a:xfrm>
            <a:off x="917182" y="1328617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0022F10-BB7B-02C7-237F-97FFE3B73C43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46223A5-F3A5-86BD-804A-FC50AA5D3C86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5C0E292-5F8C-32EB-DBBE-6A4E0C4F7885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55345E1-2042-3B72-0AF1-5D89F01A451C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736F8-0AFE-0F53-0185-FC0490F2A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884" y="2516006"/>
            <a:ext cx="9175190" cy="3442755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5937B247-3586-C6A6-48FE-81F75F8D76EE}"/>
              </a:ext>
            </a:extLst>
          </p:cNvPr>
          <p:cNvSpPr/>
          <p:nvPr/>
        </p:nvSpPr>
        <p:spPr>
          <a:xfrm rot="2025018">
            <a:off x="1230525" y="2742948"/>
            <a:ext cx="404388" cy="185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3CC256E-2C24-1BA9-6543-A92389884739}"/>
              </a:ext>
            </a:extLst>
          </p:cNvPr>
          <p:cNvSpPr/>
          <p:nvPr/>
        </p:nvSpPr>
        <p:spPr>
          <a:xfrm rot="2025018">
            <a:off x="3281002" y="2798363"/>
            <a:ext cx="404388" cy="185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0BC3B996-CECB-40C8-5DA2-1246BE97BD13}"/>
              </a:ext>
            </a:extLst>
          </p:cNvPr>
          <p:cNvSpPr/>
          <p:nvPr/>
        </p:nvSpPr>
        <p:spPr>
          <a:xfrm rot="5400000">
            <a:off x="3433402" y="4544040"/>
            <a:ext cx="404388" cy="185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3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8EFF2-6C7C-8B14-2FD1-6D7782B2B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33F4-AA7B-DAD7-F62F-90EEBAB3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694" y="358167"/>
            <a:ext cx="10285063" cy="97045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Continuity of Care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ACDBE-87E3-60CB-2AA0-E4609D2A1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79" y="1473659"/>
            <a:ext cx="11484641" cy="4540520"/>
          </a:xfrm>
        </p:spPr>
        <p:txBody>
          <a:bodyPr>
            <a:normAutofit/>
          </a:bodyPr>
          <a:lstStyle/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of the information will appear under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and Plan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F6EEEA-B4E4-E506-BA46-8941C2AEBF22}"/>
              </a:ext>
            </a:extLst>
          </p:cNvPr>
          <p:cNvGrpSpPr/>
          <p:nvPr/>
        </p:nvGrpSpPr>
        <p:grpSpPr>
          <a:xfrm>
            <a:off x="917182" y="1328617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E127535-63F0-BBB7-3862-C9919FAF0EDD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04B2127-163B-38D7-98C5-4650EF930619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CF4D24D-3435-C517-A59D-7A068D5734F0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7452D6-E30B-6FF5-D68D-3BF11FAE4E9D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68B1FBC-3AFF-68C4-6EAA-48C86F0DA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882" y="1902091"/>
            <a:ext cx="7660234" cy="419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6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4E136-EB68-0C32-E38F-F5024F25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the Referral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5E395-CD7F-856A-66DE-47A638D638A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49856" y="1118503"/>
            <a:ext cx="10703943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Once the order is signed, a referral will be generated from the ambulatory referral to AHEC Smoking Cessation program order. The </a:t>
            </a:r>
            <a:r>
              <a:rPr lang="en-US" sz="2000" b="1" dirty="0">
                <a:latin typeface="Times New Roman"/>
                <a:cs typeface="Times New Roman"/>
              </a:rPr>
              <a:t>referred by </a:t>
            </a:r>
            <a:r>
              <a:rPr lang="en-US" sz="2000" dirty="0">
                <a:latin typeface="Times New Roman"/>
                <a:cs typeface="Times New Roman"/>
              </a:rPr>
              <a:t>and </a:t>
            </a:r>
            <a:r>
              <a:rPr lang="en-US" sz="2000" b="1" dirty="0">
                <a:latin typeface="Times New Roman"/>
                <a:cs typeface="Times New Roman"/>
              </a:rPr>
              <a:t>referred to </a:t>
            </a:r>
            <a:r>
              <a:rPr lang="en-US" sz="2000" dirty="0">
                <a:latin typeface="Times New Roman"/>
                <a:cs typeface="Times New Roman"/>
              </a:rPr>
              <a:t>locations will be automatically populated from the order, as well as </a:t>
            </a:r>
            <a:r>
              <a:rPr lang="en-US" sz="2000" b="1" dirty="0">
                <a:latin typeface="Times New Roman"/>
                <a:cs typeface="Times New Roman"/>
              </a:rPr>
              <a:t>services</a:t>
            </a:r>
            <a:r>
              <a:rPr lang="en-US" sz="2000" dirty="0">
                <a:latin typeface="Times New Roman"/>
                <a:cs typeface="Times New Roman"/>
              </a:rPr>
              <a:t> and </a:t>
            </a:r>
            <a:r>
              <a:rPr lang="en-US" sz="2000" b="1" dirty="0">
                <a:latin typeface="Times New Roman"/>
                <a:cs typeface="Times New Roman"/>
              </a:rPr>
              <a:t>diagnoses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0E610E-F844-8619-7478-8E07BA7F36AD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D0C19F-7724-EC81-17BD-B5FECF5BB13F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7F42832-2C75-ACAA-7B92-C75A2BFA7CCC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D1BF29A-4FD7-6E36-31B2-D5D69C9A5595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24388B9-6244-8E2C-0678-2798D3494362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1F1E58F-34A8-6543-FA94-99F63A3B2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627" y="2142795"/>
            <a:ext cx="7772400" cy="39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2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48313-848F-9BFE-DFF9-97E9A0D55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91503-D666-C195-3071-8C3BD00E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the Referral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A78CB-8440-CCFF-F549-59C75B13E75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49856" y="1118503"/>
            <a:ext cx="1070394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You can view </a:t>
            </a:r>
            <a:r>
              <a:rPr lang="en-US" sz="2000" b="1" dirty="0">
                <a:latin typeface="Times New Roman"/>
                <a:cs typeface="Times New Roman"/>
              </a:rPr>
              <a:t>Referral Status </a:t>
            </a:r>
            <a:r>
              <a:rPr lang="en-US" sz="2000" dirty="0">
                <a:latin typeface="Times New Roman"/>
                <a:cs typeface="Times New Roman"/>
              </a:rPr>
              <a:t>via the General section or the </a:t>
            </a:r>
            <a:r>
              <a:rPr lang="en-US" sz="2000" b="1" dirty="0">
                <a:latin typeface="Times New Roman"/>
                <a:cs typeface="Times New Roman"/>
              </a:rPr>
              <a:t>footer </a:t>
            </a:r>
            <a:r>
              <a:rPr lang="en-US" sz="2000" dirty="0">
                <a:latin typeface="Times New Roman"/>
                <a:cs typeface="Times New Roman"/>
              </a:rPr>
              <a:t>down below. The referral status will be indicated as authorized with a reason of no approval necessary.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819090-E8B2-0C8B-F3CE-D097F8309151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0C4EAC1-7213-5711-6C31-A1032172263E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4F66295-A56B-0C26-91CF-7E2C77D43EF2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0EECAB-1F22-564B-6D30-4B024A4041AF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2A58488-7574-532C-0472-6226218AD3A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2ECC17C-9C7E-F284-83AF-D60287B2E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167" y="1764833"/>
            <a:ext cx="7373776" cy="4345021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81A98111-FEED-628F-1D4D-1E03FC752082}"/>
              </a:ext>
            </a:extLst>
          </p:cNvPr>
          <p:cNvSpPr/>
          <p:nvPr/>
        </p:nvSpPr>
        <p:spPr>
          <a:xfrm rot="2025018">
            <a:off x="1749600" y="259134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06BD3096-3BD6-CED9-2D7C-698D9A3AC92E}"/>
              </a:ext>
            </a:extLst>
          </p:cNvPr>
          <p:cNvSpPr/>
          <p:nvPr/>
        </p:nvSpPr>
        <p:spPr>
          <a:xfrm rot="2025018">
            <a:off x="2497753" y="573632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ABE197A0-C87E-CDCC-9E0D-BF68335F811B}"/>
              </a:ext>
            </a:extLst>
          </p:cNvPr>
          <p:cNvSpPr/>
          <p:nvPr/>
        </p:nvSpPr>
        <p:spPr>
          <a:xfrm rot="2025018">
            <a:off x="4409682" y="5680904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ABC69A65-7955-5882-9DA9-DFAADF8506C9}"/>
              </a:ext>
            </a:extLst>
          </p:cNvPr>
          <p:cNvSpPr/>
          <p:nvPr/>
        </p:nvSpPr>
        <p:spPr>
          <a:xfrm rot="2025018">
            <a:off x="2941096" y="4281592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5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859E1-E609-A1DA-5D62-2E064C13B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8DFA7-DCB5-5979-2278-A0DAF5CCB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Reviewing the Report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95EC5-20AA-9962-B949-1D801F70CA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49856" y="1146213"/>
            <a:ext cx="10703943" cy="132856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When the patient has completed the program, AHEC will send back an incoming message, such as a continuity of care note. It will also be within an AHEC Cessation Report. </a:t>
            </a:r>
          </a:p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To view this report, </a:t>
            </a:r>
            <a:r>
              <a:rPr lang="en-US" sz="2000" b="1" dirty="0">
                <a:latin typeface="Times New Roman"/>
                <a:cs typeface="Times New Roman"/>
              </a:rPr>
              <a:t>navigate to your Analytics catalog</a:t>
            </a:r>
            <a:r>
              <a:rPr lang="en-US" sz="2000" dirty="0">
                <a:latin typeface="Times New Roman"/>
                <a:cs typeface="Times New Roman"/>
              </a:rPr>
              <a:t>. </a:t>
            </a:r>
            <a:r>
              <a:rPr lang="en-US" sz="2000" b="1" dirty="0">
                <a:latin typeface="Times New Roman"/>
                <a:cs typeface="Times New Roman"/>
              </a:rPr>
              <a:t>Search for AHEC Cessation Report</a:t>
            </a:r>
            <a:r>
              <a:rPr lang="en-US" sz="2000" dirty="0">
                <a:latin typeface="Times New Roman"/>
                <a:cs typeface="Times New Roman"/>
              </a:rPr>
              <a:t>. Once you've located your center's report, </a:t>
            </a:r>
            <a:r>
              <a:rPr lang="en-US" sz="2000" b="1" dirty="0">
                <a:latin typeface="Times New Roman"/>
                <a:cs typeface="Times New Roman"/>
              </a:rPr>
              <a:t>click Run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E2ADED-330E-ED1D-E0BC-FF2442A8A8D3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AEA6723-C3F2-DE62-67CD-588B9AB549A9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8C12BA6-3A7B-59E6-336A-CAE405776720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00041C-9A78-3DAE-4902-CD91DB14047D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9518EFB-B1A2-6660-9D5A-FA37A127BA43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7E51DB2-5366-523C-AB53-D5FA8CAED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536890"/>
            <a:ext cx="7343624" cy="37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7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2CE26C-E578-6821-91C6-79116BBA3939}"/>
              </a:ext>
            </a:extLst>
          </p:cNvPr>
          <p:cNvSpPr txBox="1">
            <a:spLocks/>
          </p:cNvSpPr>
          <p:nvPr/>
        </p:nvSpPr>
        <p:spPr>
          <a:xfrm>
            <a:off x="3909204" y="582427"/>
            <a:ext cx="10515600" cy="5679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Bi-Directional e-Referral Process Overview</a:t>
            </a: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-Referral Process Flow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Workflow in EPIC (Health Center)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Place the Order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Continuity Care Notes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 the Referral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Reviewing AHEC Report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AHEC Dashboard: Managing Received Referrals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583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01A0-5CDE-FEB5-1E94-F71292F1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BC18-999F-A4E9-2C2B-879F0590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Reviewing the Report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A391-CF8C-5BF3-AAC2-B1C6E0B651F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499" y="1282559"/>
            <a:ext cx="10703943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This report will then populate all of the information you will need to view.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8E76FB-42DF-2686-F2F9-FB8E497868F8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E064354-4C55-C948-F944-10E45660FC93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5B84E33-6E35-C8EB-6A64-7BA1086E3681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8E351CF-F58F-F4CF-B884-CEA4E7A537EC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5969A17-A1B7-14AF-2F09-7C12611C5B0E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DC61904-8842-268E-19A1-D9EB2F229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65" y="2026390"/>
            <a:ext cx="9059121" cy="371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2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0AF0-C6F9-D7A7-22FC-B44E3FA6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996B4-AE60-D5D0-E3EF-EF24D4CC5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86FC1-659E-95C7-843D-BDD7D778DFB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499" y="1118503"/>
            <a:ext cx="10703943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After running the report, export each incoming message document to your center's appropriate folder. Navigate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Appointment desk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click on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Referrals tab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click to open the referral associated with the AHEC Smoking Cessation program.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01266A-F991-D053-0175-9C80D89E69B4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3AB8BD8-DF20-D090-1B89-5419B20A96D2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F43B98-5B40-1DCE-E293-9E52623C5020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62184EB-5F40-3437-830A-7863D67B4202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7FDEF48-E193-C50F-31D0-B928AF5F63F0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85C11B-5B39-F9C3-4BFE-D40B1A4E9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299" y="2041833"/>
            <a:ext cx="7670974" cy="4012603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6D3F1222-156A-E276-110F-829C70479D48}"/>
              </a:ext>
            </a:extLst>
          </p:cNvPr>
          <p:cNvSpPr/>
          <p:nvPr/>
        </p:nvSpPr>
        <p:spPr>
          <a:xfrm rot="2025018">
            <a:off x="3107359" y="5542361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3DD3DC1-FCFB-4910-A1C6-7D41462B68C6}"/>
              </a:ext>
            </a:extLst>
          </p:cNvPr>
          <p:cNvSpPr/>
          <p:nvPr/>
        </p:nvSpPr>
        <p:spPr>
          <a:xfrm rot="2025018">
            <a:off x="3633836" y="494661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48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A348C-6E66-42C0-0534-7A1FF292C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571C-44DC-087B-F8DD-52C3AAA69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C6A34-75CE-47C3-D8F0-53D80F2C5B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499" y="1118503"/>
            <a:ext cx="1070394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/>
            <a:r>
              <a:rPr lang="en-US" sz="2000" dirty="0">
                <a:latin typeface="Times New Roman"/>
                <a:cs typeface="Times New Roman"/>
              </a:rPr>
              <a:t>Once you're in the patient's referral, open the </a:t>
            </a:r>
            <a:r>
              <a:rPr lang="en-US" sz="2000" b="1" dirty="0">
                <a:latin typeface="Times New Roman"/>
                <a:cs typeface="Times New Roman"/>
              </a:rPr>
              <a:t>Communications tab</a:t>
            </a:r>
            <a:r>
              <a:rPr lang="en-US" sz="2000" dirty="0">
                <a:latin typeface="Times New Roman"/>
                <a:cs typeface="Times New Roman"/>
              </a:rPr>
              <a:t>. Click on </a:t>
            </a:r>
            <a:r>
              <a:rPr lang="en-US" sz="2000" b="1" dirty="0">
                <a:latin typeface="Times New Roman"/>
                <a:cs typeface="Times New Roman"/>
              </a:rPr>
              <a:t>Note</a:t>
            </a:r>
            <a:r>
              <a:rPr lang="en-US" sz="2000" dirty="0">
                <a:latin typeface="Times New Roman"/>
                <a:cs typeface="Times New Roman"/>
              </a:rPr>
              <a:t> towards the top right of the Communications section.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FF4D2F-1064-885D-6592-CE400EE33A0D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3F82D6-01AA-A536-8151-EB24807F4CA1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A53A9A-3678-0F0B-F733-0D49B4024A99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804E5E8-4B78-91E9-9A8C-E1CC9ECBE712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40AE4A3-F108-E900-FF5F-7FF5A347217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B3450A4-2F0B-0432-4C83-DE18F0714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167" y="1764834"/>
            <a:ext cx="7772400" cy="4353685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75419F16-79E1-210C-4645-9BD436A187AF}"/>
              </a:ext>
            </a:extLst>
          </p:cNvPr>
          <p:cNvSpPr/>
          <p:nvPr/>
        </p:nvSpPr>
        <p:spPr>
          <a:xfrm rot="2025018">
            <a:off x="1708056" y="317322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80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7DEE3-8667-0DF1-1EC0-DA700B3CF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0F97F-946E-C174-A5CA-492538A9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3196A-3703-1C37-E507-4A1C29E858B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4028" y="1362177"/>
            <a:ext cx="10703943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2000" b="0" i="0" dirty="0">
                <a:solidFill>
                  <a:srgbClr val="323130"/>
                </a:solidFill>
                <a:effectLst/>
                <a:latin typeface="Times New Roman"/>
                <a:cs typeface="Times New Roman"/>
              </a:rPr>
              <a:t>Ensure that the </a:t>
            </a:r>
            <a:r>
              <a:rPr lang="en-US" sz="2000" dirty="0">
                <a:solidFill>
                  <a:srgbClr val="323130"/>
                </a:solidFill>
                <a:latin typeface="Times New Roman"/>
                <a:cs typeface="Times New Roman"/>
              </a:rPr>
              <a:t>note</a:t>
            </a:r>
            <a:r>
              <a:rPr lang="en-US" sz="2000" b="0" i="0" dirty="0">
                <a:solidFill>
                  <a:srgbClr val="323130"/>
                </a:solidFill>
                <a:effectLst/>
                <a:latin typeface="Times New Roman"/>
                <a:cs typeface="Times New Roman"/>
              </a:rPr>
              <a:t> type is set to Consultant Report.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046ACC-457E-0823-00ED-C6270B328B69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8AF45FA-8481-1877-6791-3990160B93B8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156577-F5C4-BFC7-8C94-0199DD5620F9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F536F73-64ED-B615-E5C1-D29EFE7213CA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E852E7E-947E-2E18-B9E6-D152D814F8A6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D665C91-900E-674D-9659-24C0EF6E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811" y="1856509"/>
            <a:ext cx="8873322" cy="3770139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CBEE498E-7307-B12A-8BA2-9A5BDCE28C3A}"/>
              </a:ext>
            </a:extLst>
          </p:cNvPr>
          <p:cNvSpPr/>
          <p:nvPr/>
        </p:nvSpPr>
        <p:spPr>
          <a:xfrm rot="2025018">
            <a:off x="2594755" y="317322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3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98339-D4F2-E743-6410-18FD9071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B2777-DE19-7859-B06D-D962EBAAA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2BF6-741E-C661-CDD6-E43007E2411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4028" y="1261277"/>
            <a:ext cx="10703943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2000" b="0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Attach the incoming message to the referral note.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A4AADA-EA9E-B424-8B06-DA463D7EBA93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24DB76-D1FC-5601-A396-AE4718719D5B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C3BAE77-F3F8-28E0-D54D-2ACE4F7C937C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B7A8A63-7DB3-4669-8B0A-41B0443830D3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EAE225D-A53B-9A6C-A2AB-7AD949CBE55F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7B05718-6290-3D6E-3F8C-B1C36551D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820" y="1773383"/>
            <a:ext cx="7910667" cy="4212701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EE4077B7-FD9E-0891-D49F-A7AE69167C3E}"/>
              </a:ext>
            </a:extLst>
          </p:cNvPr>
          <p:cNvSpPr/>
          <p:nvPr/>
        </p:nvSpPr>
        <p:spPr>
          <a:xfrm rot="2025018">
            <a:off x="3107375" y="3960731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83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CE9C3-D22F-4C1B-9930-B0B97D3AD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4F05-7911-7495-5CE4-40439ECD5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42" y="368848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C3284-4281-0BF8-5BE8-400AE08EF72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0275" y="1188442"/>
            <a:ext cx="11157027" cy="11798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2000" b="0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Navigate to either the General section or the footer of the referral to update the status and reason. </a:t>
            </a:r>
          </a:p>
          <a:p>
            <a:r>
              <a:rPr lang="en-US" sz="2000" b="0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Updating the referral status to </a:t>
            </a:r>
            <a:r>
              <a:rPr lang="en-US" sz="2000" b="1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Closed</a:t>
            </a:r>
            <a:r>
              <a:rPr lang="en-US" sz="2000" b="0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reason to </a:t>
            </a:r>
            <a:r>
              <a:rPr lang="en-US" sz="2000" b="1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Referral Complete </a:t>
            </a:r>
            <a:r>
              <a:rPr lang="en-US" sz="2000" b="0" i="0" dirty="0">
                <a:solidFill>
                  <a:srgbClr val="3231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will effectively close the loop.</a:t>
            </a:r>
          </a:p>
          <a:p>
            <a:r>
              <a:rPr lang="en-US" sz="2000" dirty="0">
                <a:solidFill>
                  <a:srgbClr val="323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Accept</a:t>
            </a:r>
            <a:endParaRPr lang="en-US" sz="2000" b="0" i="0" dirty="0">
              <a:solidFill>
                <a:srgbClr val="3231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98042B-A06B-9487-EC44-08C98E4DB90E}"/>
              </a:ext>
            </a:extLst>
          </p:cNvPr>
          <p:cNvGrpSpPr/>
          <p:nvPr/>
        </p:nvGrpSpPr>
        <p:grpSpPr>
          <a:xfrm>
            <a:off x="1003446" y="1112678"/>
            <a:ext cx="1154721" cy="0"/>
            <a:chOff x="5796023" y="1349829"/>
            <a:chExt cx="1690626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4ACA679-8277-A7F6-26B3-14DCEBE5F75C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E974A3F-8BBB-60BE-D052-2DB0DCE6B40D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1D009B1-6489-A30E-4973-498550FFA6D8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1A1AD2F-3986-FE82-6CBD-58BB733E2DD4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1521A84-5796-26FF-24C1-84A3C429C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81" y="2230223"/>
            <a:ext cx="7142017" cy="4010820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F97E4D33-DB32-C9CB-86D8-8C12DE92E2EE}"/>
              </a:ext>
            </a:extLst>
          </p:cNvPr>
          <p:cNvSpPr/>
          <p:nvPr/>
        </p:nvSpPr>
        <p:spPr>
          <a:xfrm rot="2025018">
            <a:off x="4947580" y="3660468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01ADFEDB-ECF1-A863-ACA7-10E3F1F6D154}"/>
              </a:ext>
            </a:extLst>
          </p:cNvPr>
          <p:cNvSpPr/>
          <p:nvPr/>
        </p:nvSpPr>
        <p:spPr>
          <a:xfrm rot="2025018">
            <a:off x="3409722" y="3702030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B77383F0-B132-177B-F657-D4F64FBDBA78}"/>
              </a:ext>
            </a:extLst>
          </p:cNvPr>
          <p:cNvSpPr/>
          <p:nvPr/>
        </p:nvSpPr>
        <p:spPr>
          <a:xfrm rot="2025018">
            <a:off x="8508200" y="576636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97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B9A9-B5D4-4247-96BC-16ED6A104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5" y="-76100"/>
            <a:ext cx="10888261" cy="119044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AHEC Dashboard: Managing Received Referrals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9A449E-65D2-9640-A0CA-D8C6BF14D9F6}"/>
              </a:ext>
            </a:extLst>
          </p:cNvPr>
          <p:cNvGrpSpPr/>
          <p:nvPr/>
        </p:nvGrpSpPr>
        <p:grpSpPr>
          <a:xfrm>
            <a:off x="5130794" y="1169761"/>
            <a:ext cx="1154721" cy="0"/>
            <a:chOff x="5796023" y="1349829"/>
            <a:chExt cx="1690626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F6377D2-5BD2-89C0-521B-DDF59737EB63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909F35F-5E77-1ECF-EE38-1B5DAEF1395A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A3DB3AB-98A1-6A2B-C920-4A9CE7B6687D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140DDFA-0360-310E-6C44-620ABB03E147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964A86C-DA88-AF50-1927-390C514B3F0F}"/>
              </a:ext>
            </a:extLst>
          </p:cNvPr>
          <p:cNvSpPr txBox="1"/>
          <p:nvPr/>
        </p:nvSpPr>
        <p:spPr>
          <a:xfrm>
            <a:off x="5991732" y="1928929"/>
            <a:ext cx="6096000" cy="25853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en-US" b="1" dirty="0">
                <a:latin typeface="Times New Roman"/>
                <a:cs typeface="Times New Roman"/>
              </a:rPr>
              <a:t>Dashboard Overview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AHEC teams view all referrals in the </a:t>
            </a:r>
            <a:r>
              <a:rPr lang="en-US" b="1" dirty="0">
                <a:latin typeface="Times New Roman"/>
                <a:cs typeface="Times New Roman"/>
              </a:rPr>
              <a:t>Tobacco Cessation Tracker (TFFACT)</a:t>
            </a:r>
            <a:r>
              <a:rPr lang="en-US" dirty="0">
                <a:latin typeface="Times New Roman"/>
                <a:cs typeface="Times New Roman"/>
              </a:rPr>
              <a:t> dashboard.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b="1" dirty="0">
                <a:latin typeface="Times New Roman"/>
                <a:cs typeface="Times New Roman"/>
              </a:rPr>
              <a:t>Open Pre-Referrals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Click </a:t>
            </a:r>
            <a:r>
              <a:rPr lang="en-US" b="1" dirty="0">
                <a:latin typeface="Times New Roman"/>
                <a:cs typeface="Times New Roman"/>
              </a:rPr>
              <a:t>Pre-Referrals with 0 calls</a:t>
            </a:r>
            <a:r>
              <a:rPr lang="en-US" dirty="0">
                <a:latin typeface="Times New Roman"/>
                <a:cs typeface="Times New Roman"/>
              </a:rPr>
              <a:t> to view the new referrals received for the day.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636171-8325-AC98-1589-CC2509CE0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361" y="1413830"/>
            <a:ext cx="4393712" cy="4874965"/>
          </a:xfrm>
          <a:prstGeom prst="rect">
            <a:avLst/>
          </a:prstGeom>
        </p:spPr>
      </p:pic>
      <p:sp>
        <p:nvSpPr>
          <p:cNvPr id="5" name="Right Arrow 5">
            <a:extLst>
              <a:ext uri="{FF2B5EF4-FFF2-40B4-BE49-F238E27FC236}">
                <a16:creationId xmlns:a16="http://schemas.microsoft.com/office/drawing/2014/main" id="{32802D8C-560E-F781-1731-E2A5CBF7C2BF}"/>
              </a:ext>
            </a:extLst>
          </p:cNvPr>
          <p:cNvSpPr/>
          <p:nvPr/>
        </p:nvSpPr>
        <p:spPr>
          <a:xfrm rot="2025018">
            <a:off x="1952523" y="4459802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78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9AA7B-D25A-8C3F-A856-1840DFDB6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8085F-73E2-B5C8-7DAF-A6E4A1EC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5" y="-76100"/>
            <a:ext cx="10888261" cy="119044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/>
                <a:cs typeface="Times New Roman"/>
              </a:rPr>
              <a:t>AHEC Dashboard: Select Referrals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B5F955-03ED-44D5-EFCC-5FC067EE06A5}"/>
              </a:ext>
            </a:extLst>
          </p:cNvPr>
          <p:cNvGrpSpPr/>
          <p:nvPr/>
        </p:nvGrpSpPr>
        <p:grpSpPr>
          <a:xfrm>
            <a:off x="5130794" y="1169761"/>
            <a:ext cx="1154721" cy="0"/>
            <a:chOff x="5796023" y="1349829"/>
            <a:chExt cx="1690626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56D0C8F-CC74-2DD9-C67A-0FF48B561872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B7DA692-E8D6-8FDE-13F3-4CBF5690369B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335BFE2-214F-42BD-36F1-1E3F6D451270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941EDFF-4FCE-E525-E00E-D979474AFA39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A74D0-7458-461B-99AB-B87294C4C111}"/>
              </a:ext>
            </a:extLst>
          </p:cNvPr>
          <p:cNvSpPr txBox="1"/>
          <p:nvPr/>
        </p:nvSpPr>
        <p:spPr>
          <a:xfrm>
            <a:off x="6479480" y="2519234"/>
            <a:ext cx="5523005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Management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>
                <a:latin typeface="Times New Roman"/>
                <a:cs typeface="Times New Roman"/>
              </a:rPr>
              <a:t>You will be directed to view all new patient referrals </a:t>
            </a:r>
          </a:p>
          <a:p>
            <a:r>
              <a:rPr lang="en-US" dirty="0">
                <a:latin typeface="Times New Roman"/>
                <a:cs typeface="Times New Roman"/>
              </a:rPr>
              <a:t>Select the </a:t>
            </a:r>
            <a:r>
              <a:rPr lang="en-US" b="1" dirty="0">
                <a:latin typeface="Times New Roman"/>
                <a:cs typeface="Times New Roman"/>
              </a:rPr>
              <a:t>new patient referral</a:t>
            </a:r>
            <a:r>
              <a:rPr lang="en-US" dirty="0">
                <a:latin typeface="Times New Roman"/>
                <a:cs typeface="Times New Roman"/>
              </a:rPr>
              <a:t> to view client profile</a:t>
            </a:r>
          </a:p>
        </p:txBody>
      </p:sp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2171E765-1C82-745D-B511-EEFEE0827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15" y="1318300"/>
            <a:ext cx="5943600" cy="4668520"/>
          </a:xfrm>
          <a:prstGeom prst="rect">
            <a:avLst/>
          </a:prstGeom>
        </p:spPr>
      </p:pic>
      <p:sp>
        <p:nvSpPr>
          <p:cNvPr id="10" name="Right Arrow 5">
            <a:extLst>
              <a:ext uri="{FF2B5EF4-FFF2-40B4-BE49-F238E27FC236}">
                <a16:creationId xmlns:a16="http://schemas.microsoft.com/office/drawing/2014/main" id="{D5B9B980-366B-4FC0-0F44-EBD6B5AA5C82}"/>
              </a:ext>
            </a:extLst>
          </p:cNvPr>
          <p:cNvSpPr/>
          <p:nvPr/>
        </p:nvSpPr>
        <p:spPr>
          <a:xfrm rot="2025018">
            <a:off x="1394433" y="4784872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28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6E45A-1C79-5E93-05C5-7093AF113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96DE3-62D2-E01D-B520-C276FA85D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5" y="-76100"/>
            <a:ext cx="10888261" cy="119044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/>
                <a:cs typeface="Times New Roman"/>
              </a:rPr>
              <a:t>AHEC Dashboard: View Patient Profile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6AF049-96C1-D841-D006-D5468E7A7637}"/>
              </a:ext>
            </a:extLst>
          </p:cNvPr>
          <p:cNvGrpSpPr/>
          <p:nvPr/>
        </p:nvGrpSpPr>
        <p:grpSpPr>
          <a:xfrm>
            <a:off x="5130794" y="1169761"/>
            <a:ext cx="1154721" cy="0"/>
            <a:chOff x="5796023" y="1349829"/>
            <a:chExt cx="1690626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EBACFCD-BCD2-74A4-5951-B3B40E3B2FDE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D7E928C-DA21-8E02-AD3B-6C0C6AC78756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AFB4E35-7080-50B6-314C-A849D665E235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12D6BC6-A60C-A2B0-88A5-F9F0539A7CF5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477292E-0043-0E42-CE31-3619D53C17F2}"/>
              </a:ext>
            </a:extLst>
          </p:cNvPr>
          <p:cNvSpPr txBox="1"/>
          <p:nvPr/>
        </p:nvSpPr>
        <p:spPr>
          <a:xfrm>
            <a:off x="6442364" y="1397675"/>
            <a:ext cx="5366156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 Profile View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information displayed (name, contact, address, smoking status, date of referral).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notes and progress tracking are visible.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r>
              <a:rPr lang="en-US" b="1" dirty="0">
                <a:latin typeface="Times New Roman"/>
                <a:cs typeface="Times New Roman"/>
              </a:rPr>
              <a:t>Referral Detail View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Navigate to </a:t>
            </a:r>
            <a:r>
              <a:rPr lang="en-US" b="1" dirty="0">
                <a:latin typeface="Times New Roman"/>
                <a:cs typeface="Times New Roman"/>
              </a:rPr>
              <a:t>Referrals</a:t>
            </a:r>
            <a:r>
              <a:rPr lang="en-US" dirty="0">
                <a:latin typeface="Times New Roman"/>
                <a:cs typeface="Times New Roman"/>
              </a:rPr>
              <a:t> tab under Client Management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5F97F7A-C63D-5231-C4A3-7350389088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966"/>
          <a:stretch/>
        </p:blipFill>
        <p:spPr>
          <a:xfrm>
            <a:off x="383480" y="1322162"/>
            <a:ext cx="5943600" cy="4746127"/>
          </a:xfrm>
          <a:prstGeom prst="rect">
            <a:avLst/>
          </a:prstGeom>
        </p:spPr>
      </p:pic>
      <p:sp>
        <p:nvSpPr>
          <p:cNvPr id="10" name="Right Arrow 5">
            <a:extLst>
              <a:ext uri="{FF2B5EF4-FFF2-40B4-BE49-F238E27FC236}">
                <a16:creationId xmlns:a16="http://schemas.microsoft.com/office/drawing/2014/main" id="{5D89281D-6262-DB04-E272-83200D70CC6D}"/>
              </a:ext>
            </a:extLst>
          </p:cNvPr>
          <p:cNvSpPr/>
          <p:nvPr/>
        </p:nvSpPr>
        <p:spPr>
          <a:xfrm rot="5400000">
            <a:off x="4201802" y="2178030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33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59DE-8C75-6F0F-EBF1-181C5762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5B80E-2929-EDD7-E08D-D39B1CCC9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5" y="-76100"/>
            <a:ext cx="10888261" cy="119044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/>
                <a:cs typeface="Times New Roman"/>
              </a:rPr>
              <a:t>AHEC Dashboard: Edit Patient Status</a:t>
            </a:r>
            <a:endParaRPr 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BA2F72-77FF-1838-8C68-2CF3556883D3}"/>
              </a:ext>
            </a:extLst>
          </p:cNvPr>
          <p:cNvGrpSpPr/>
          <p:nvPr/>
        </p:nvGrpSpPr>
        <p:grpSpPr>
          <a:xfrm>
            <a:off x="5130794" y="1169761"/>
            <a:ext cx="1154721" cy="0"/>
            <a:chOff x="5796023" y="1349829"/>
            <a:chExt cx="1690626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9FE9E4B-2D74-866C-1CEC-12C42449FB79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3B30DFB-86FA-6AAE-7ED9-D015CAB49387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3D81FFA-D6A2-A297-DCD8-AF66AC2BD82C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9A57E86-EF5A-AD1E-8E28-01C0AF3ECA4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32301A2-6BA6-CDF6-B580-D34C83D29BC8}"/>
              </a:ext>
            </a:extLst>
          </p:cNvPr>
          <p:cNvSpPr txBox="1"/>
          <p:nvPr/>
        </p:nvSpPr>
        <p:spPr>
          <a:xfrm>
            <a:off x="5301155" y="2845762"/>
            <a:ext cx="5366156" cy="43704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Edit Patient Status</a:t>
            </a:r>
          </a:p>
          <a:p>
            <a:r>
              <a:rPr lang="en-US" dirty="0">
                <a:latin typeface="Times New Roman"/>
                <a:cs typeface="Times New Roman"/>
              </a:rPr>
              <a:t>Scroll all the way down and click </a:t>
            </a:r>
            <a:r>
              <a:rPr lang="en-US" b="1" dirty="0">
                <a:latin typeface="Times New Roman"/>
                <a:cs typeface="Times New Roman"/>
              </a:rPr>
              <a:t>Edit </a:t>
            </a:r>
            <a:r>
              <a:rPr lang="en-US" dirty="0">
                <a:latin typeface="Times New Roman"/>
                <a:cs typeface="Times New Roman"/>
              </a:rPr>
              <a:t>on the bottom right corner to open the referral edit page</a:t>
            </a:r>
            <a:endParaRPr lang="en-US"/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sz="1100" dirty="0">
              <a:latin typeface="Times New Roman"/>
              <a:cs typeface="Times New Roman"/>
            </a:endParaRPr>
          </a:p>
          <a:p>
            <a:r>
              <a:rPr lang="en-US" sz="1100" dirty="0">
                <a:latin typeface="Times New Roman"/>
                <a:cs typeface="Times New Roman"/>
              </a:rPr>
              <a:t>*Health system field is currently not showing center name – Epic team is actively working on a solution. To find out which health center the referral is from, you can look up the address of the referral to locate the center.</a:t>
            </a:r>
            <a:endParaRPr lang="en-US" sz="1100" dirty="0">
              <a:latin typeface="Times New Roman"/>
              <a:ea typeface="Calibri"/>
              <a:cs typeface="Times New Roman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48CCC-43BB-6A15-E2EA-B0B4F0811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580" y="1112921"/>
            <a:ext cx="4030839" cy="50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82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50F50-C60A-D7A3-8DA0-2E6BEAA3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6042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 Free Florida AHEC Cessation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04A56-B079-3FE1-4E24-C3A90308A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83" y="1404113"/>
            <a:ext cx="10778444" cy="45533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Overview: The Tobacco Cessation Referral Improvement Project is a collaborative effort between Health Choice Network, the University of Miami, and Tobacco Free Florida, aimed at enhancing electronic referrals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eReferrals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smoking cessation services. This project will streamline the referral process through the EPIC electronic health record (EHR) system, enabling providers to quickly connect patients to evidence-based cessation programs and receive feedback on patient outcomes.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/>
                <a:cs typeface="Times New Roman"/>
              </a:rPr>
              <a:t>Partners: Health Choice Network (HCN), University of Miami Health (</a:t>
            </a:r>
            <a:r>
              <a:rPr lang="en-US" sz="2400" dirty="0" err="1">
                <a:latin typeface="Times New Roman"/>
                <a:cs typeface="Times New Roman"/>
              </a:rPr>
              <a:t>UHealth</a:t>
            </a:r>
            <a:r>
              <a:rPr lang="en-US" sz="2400" dirty="0">
                <a:latin typeface="Times New Roman"/>
                <a:cs typeface="Times New Roman"/>
              </a:rPr>
              <a:t>), Florida Department of Health (FLDOH)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/>
                <a:cs typeface="Times New Roman"/>
              </a:rPr>
              <a:t>Program Goal: To increase tobacco cessation referrals through EHR (EPIC) system integration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FC62920-E883-7604-4994-B5EC87F1720E}"/>
              </a:ext>
            </a:extLst>
          </p:cNvPr>
          <p:cNvGrpSpPr/>
          <p:nvPr/>
        </p:nvGrpSpPr>
        <p:grpSpPr>
          <a:xfrm>
            <a:off x="977566" y="1235697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EF77C11-5493-CE04-EBDB-A84560C3EA65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E99FD54-E16A-AFD7-9BF6-23F22AC75670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A8F48AE-ADA1-8AFF-402E-A14DCEEB302B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B8ADB9E-4245-AA99-BEA0-0060B2EC730F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7672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2CA0C-D5BC-E1C1-EA2F-90FA02F18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3DD42-0217-6B17-B73D-E5C458677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5" y="-76100"/>
            <a:ext cx="10888261" cy="119044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/>
                <a:cs typeface="Times New Roman"/>
              </a:rPr>
              <a:t>AHEC Dashboard: Edit Patient Staus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D2AEDC-EBB2-0763-7791-F3FFF3AD2CFF}"/>
              </a:ext>
            </a:extLst>
          </p:cNvPr>
          <p:cNvGrpSpPr/>
          <p:nvPr/>
        </p:nvGrpSpPr>
        <p:grpSpPr>
          <a:xfrm>
            <a:off x="5130794" y="1169761"/>
            <a:ext cx="1154721" cy="0"/>
            <a:chOff x="5796023" y="1349829"/>
            <a:chExt cx="1690626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8A4C956-4807-432F-1769-673C3432EC6B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94DA180-9C01-744D-8ECF-4A16338E6157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D66323E-3EFA-9FB7-E317-01340FCA8340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0C99049-964E-478C-FF37-A1FBEF4A5DF3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A6FABBC-9079-DBD4-B441-DC85512818B3}"/>
              </a:ext>
            </a:extLst>
          </p:cNvPr>
          <p:cNvSpPr txBox="1"/>
          <p:nvPr/>
        </p:nvSpPr>
        <p:spPr>
          <a:xfrm>
            <a:off x="6091443" y="1397675"/>
            <a:ext cx="5707050" cy="53553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Update Outreach Outcome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Times New Roman"/>
                <a:cs typeface="Times New Roman"/>
              </a:rPr>
              <a:t>AHEC officers document outreach outcomes:</a:t>
            </a:r>
          </a:p>
          <a:p>
            <a:pPr marL="742950" lvl="1" indent="-285750">
              <a:buFont typeface="Arial,Sans-Serif"/>
              <a:buChar char="•"/>
            </a:pPr>
            <a:r>
              <a:rPr lang="en-US" dirty="0">
                <a:latin typeface="Times New Roman"/>
                <a:cs typeface="Times New Roman"/>
              </a:rPr>
              <a:t>Enrollment</a:t>
            </a:r>
          </a:p>
          <a:p>
            <a:pPr marL="742950" lvl="1" indent="-285750">
              <a:buFont typeface="Arial,Sans-Serif"/>
              <a:buChar char="•"/>
            </a:pPr>
            <a:r>
              <a:rPr lang="en-US" dirty="0">
                <a:latin typeface="Times New Roman"/>
                <a:cs typeface="Times New Roman"/>
              </a:rPr>
              <a:t>Declined services</a:t>
            </a:r>
          </a:p>
          <a:p>
            <a:pPr marL="742950" lvl="1" indent="-285750">
              <a:buFont typeface="Arial,Sans-Serif"/>
              <a:buChar char="•"/>
            </a:pPr>
            <a:r>
              <a:rPr lang="en-US" dirty="0">
                <a:latin typeface="Times New Roman"/>
                <a:cs typeface="Times New Roman"/>
              </a:rPr>
              <a:t>Completed cessation program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Update </a:t>
            </a:r>
            <a:r>
              <a:rPr lang="en-US" b="1" dirty="0">
                <a:latin typeface="Times New Roman"/>
                <a:cs typeface="Times New Roman"/>
              </a:rPr>
              <a:t>Pre-Referral triage result</a:t>
            </a:r>
            <a:r>
              <a:rPr lang="en-US" dirty="0">
                <a:latin typeface="Times New Roman"/>
                <a:cs typeface="Times New Roman"/>
              </a:rPr>
              <a:t> to appropriate status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latin typeface="Times New Roman"/>
                <a:cs typeface="Times New Roman"/>
              </a:rPr>
              <a:t>Fill in the AHEC location the client was referred to</a:t>
            </a:r>
          </a:p>
          <a:p>
            <a:endParaRPr lang="en-US" b="1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Click </a:t>
            </a:r>
            <a:r>
              <a:rPr lang="en-US" b="1" dirty="0">
                <a:latin typeface="Times New Roman"/>
                <a:cs typeface="Times New Roman"/>
              </a:rPr>
              <a:t>Save</a:t>
            </a:r>
          </a:p>
          <a:p>
            <a:endParaRPr lang="en-US" b="1" dirty="0">
              <a:latin typeface="Times New Roman"/>
              <a:cs typeface="Times New Roman"/>
            </a:endParaRPr>
          </a:p>
          <a:p>
            <a:endParaRPr lang="en-US" b="1" dirty="0">
              <a:latin typeface="Times New Roman"/>
              <a:cs typeface="Times New Roman"/>
            </a:endParaRPr>
          </a:p>
          <a:p>
            <a:r>
              <a:rPr lang="en-US" b="1" dirty="0">
                <a:latin typeface="Times New Roman"/>
                <a:cs typeface="Times New Roman"/>
              </a:rPr>
              <a:t>Feedback to Health Centers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Times New Roman"/>
                <a:cs typeface="Times New Roman"/>
              </a:rPr>
              <a:t>Updates are recorded and later sent back to the clinic via Continuity of Care documents.</a:t>
            </a:r>
          </a:p>
          <a:p>
            <a:endParaRPr lang="en-US" b="1" dirty="0">
              <a:latin typeface="Times New Roman"/>
              <a:cs typeface="Times New Roman"/>
            </a:endParaRPr>
          </a:p>
          <a:p>
            <a:endParaRPr lang="en-US" b="1" dirty="0">
              <a:latin typeface="Times New Roman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115504-9974-D863-533F-A6F614BE5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80" y="1393657"/>
            <a:ext cx="4940492" cy="4762500"/>
          </a:xfrm>
          <a:prstGeom prst="rect">
            <a:avLst/>
          </a:prstGeom>
        </p:spPr>
      </p:pic>
      <p:sp>
        <p:nvSpPr>
          <p:cNvPr id="11" name="Right Arrow 5">
            <a:extLst>
              <a:ext uri="{FF2B5EF4-FFF2-40B4-BE49-F238E27FC236}">
                <a16:creationId xmlns:a16="http://schemas.microsoft.com/office/drawing/2014/main" id="{4E9EBB08-3899-6F73-9D06-8EC1E573A47B}"/>
              </a:ext>
            </a:extLst>
          </p:cNvPr>
          <p:cNvSpPr/>
          <p:nvPr/>
        </p:nvSpPr>
        <p:spPr>
          <a:xfrm rot="2025018">
            <a:off x="2003259" y="3371161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5">
            <a:extLst>
              <a:ext uri="{FF2B5EF4-FFF2-40B4-BE49-F238E27FC236}">
                <a16:creationId xmlns:a16="http://schemas.microsoft.com/office/drawing/2014/main" id="{E86C7E00-DFBC-0291-78BB-28A462C7B9A7}"/>
              </a:ext>
            </a:extLst>
          </p:cNvPr>
          <p:cNvSpPr/>
          <p:nvPr/>
        </p:nvSpPr>
        <p:spPr>
          <a:xfrm rot="2025018">
            <a:off x="2848249" y="4313635"/>
            <a:ext cx="404388" cy="1085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7852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0400-C18F-A9C6-B0A8-681DC29F3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Reminders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D6D696-951E-FF68-C39A-83DDE1EF4950}"/>
              </a:ext>
            </a:extLst>
          </p:cNvPr>
          <p:cNvSpPr txBox="1"/>
          <p:nvPr/>
        </p:nvSpPr>
        <p:spPr>
          <a:xfrm>
            <a:off x="838200" y="1354828"/>
            <a:ext cx="10143226" cy="10580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54285B-1750-338D-C3D8-E8A878FD1F6F}"/>
              </a:ext>
            </a:extLst>
          </p:cNvPr>
          <p:cNvGrpSpPr/>
          <p:nvPr/>
        </p:nvGrpSpPr>
        <p:grpSpPr>
          <a:xfrm>
            <a:off x="5540940" y="1201875"/>
            <a:ext cx="1154721" cy="0"/>
            <a:chOff x="5796023" y="1349829"/>
            <a:chExt cx="1690626" cy="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80F092-BF78-1D18-CBD7-7D6723978B18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8B04ABC-FED2-6274-FE81-C4EF1D11A194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99B2DCE-C38E-D0A7-6AAC-BC04060A7E3C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92ADD2-8EA7-46C4-8D3A-7EF569077CF8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A720837-4AD2-D89C-C49C-69DFD9BACB4B}"/>
              </a:ext>
            </a:extLst>
          </p:cNvPr>
          <p:cNvSpPr txBox="1"/>
          <p:nvPr/>
        </p:nvSpPr>
        <p:spPr>
          <a:xfrm>
            <a:off x="1250990" y="1227441"/>
            <a:ext cx="1059905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the Dashboard Regularly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the Tobacco Cessation Tracker (TFFACT) daily for new incoming referrals.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Initiate Patient Contact Promptly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Attempt to reach referred patients quickly to maintain engagement and motivation.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Patient Outcomes Clearly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patient interactions accurately: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Enrolled, declined, or completed cessation counseling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 Status in the Tracker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the patient's profile is updated to reflect their most recent status.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and Send Outcome Reports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Finalize Continuity of Care Documents for patients who complete (or decline)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reports are sent back securely through the correct channels (Surescripts HISP to EPIC).</a:t>
            </a:r>
          </a:p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Timely feedback to the health center team is critical to close the referral and meet project reporting goals.</a:t>
            </a:r>
          </a:p>
        </p:txBody>
      </p:sp>
    </p:spTree>
    <p:extLst>
      <p:ext uri="{BB962C8B-B14F-4D97-AF65-F5344CB8AC3E}">
        <p14:creationId xmlns:p14="http://schemas.microsoft.com/office/powerpoint/2010/main" val="3216667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E0B3B2-B765-1434-A4E9-DCB0C4481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799" y="1004678"/>
            <a:ext cx="7440336" cy="502518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dirty="0">
                <a:latin typeface="Times New Roman"/>
                <a:cs typeface="Times New Roman"/>
              </a:rPr>
              <a:t>Veronica Zhang Paley, MS, MPP</a:t>
            </a:r>
          </a:p>
          <a:p>
            <a:pPr lvl="1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Coordinator</a:t>
            </a:r>
          </a:p>
          <a:p>
            <a:pPr lvl="1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vzhangpaley@hcnetwork.org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dirty="0" err="1">
                <a:latin typeface="Times New Roman"/>
                <a:cs typeface="Times New Roman"/>
              </a:rPr>
              <a:t>Edelise</a:t>
            </a:r>
            <a:r>
              <a:rPr lang="en-US" sz="3300" dirty="0">
                <a:latin typeface="Times New Roman"/>
                <a:cs typeface="Times New Roman"/>
              </a:rPr>
              <a:t> Y. </a:t>
            </a:r>
            <a:r>
              <a:rPr lang="en-US" sz="3300" cap="none" dirty="0" err="1">
                <a:latin typeface="Times New Roman"/>
                <a:cs typeface="Times New Roman"/>
              </a:rPr>
              <a:t>Endemano</a:t>
            </a:r>
          </a:p>
          <a:p>
            <a:pPr lvl="1"/>
            <a:r>
              <a:rPr lang="en-US" sz="29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Operations Manager</a:t>
            </a:r>
            <a:endParaRPr lang="en-US" sz="2900" cap="none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lvl="1"/>
            <a:r>
              <a:rPr lang="en-US" sz="3300" cap="none" dirty="0">
                <a:latin typeface="Times New Roman"/>
                <a:cs typeface="Times New Roman"/>
                <a:hlinkClick r:id="rId4"/>
              </a:rPr>
              <a:t>EEndemano@HCNetwork.org</a:t>
            </a:r>
            <a:endParaRPr lang="en-US" sz="33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33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Katherine Chung-Bridges, MD, MPH</a:t>
            </a:r>
          </a:p>
          <a:p>
            <a:pPr lvl="1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Community Research Officer</a:t>
            </a:r>
          </a:p>
          <a:p>
            <a:pPr lvl="1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kchung@hcnetwork.org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9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1F2E0-C139-F6E2-256B-A8D2B8462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77815-CFDE-70BF-8DBB-D5435FA1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6042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/>
                <a:cs typeface="Times New Roman"/>
              </a:rPr>
              <a:t>Participating Health Centers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5F195-C089-ED80-931E-5606BDD3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71" y="1312306"/>
            <a:ext cx="5242469" cy="45533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Miami Dade</a:t>
            </a:r>
            <a:endParaRPr lang="en-US" sz="1800" u="sng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Community Health of South Florida (CHI)</a:t>
            </a:r>
            <a:endParaRPr lang="en-US" sz="1800" dirty="0"/>
          </a:p>
          <a:p>
            <a:pPr>
              <a:lnSpc>
                <a:spcPct val="70000"/>
              </a:lnSpc>
            </a:pPr>
            <a:r>
              <a:rPr lang="en-US" sz="1800" dirty="0">
                <a:latin typeface="Times New Roman"/>
                <a:ea typeface="Calibri"/>
                <a:cs typeface="Times New Roman"/>
              </a:rPr>
              <a:t>Jessie Trice Community Health Systems (JTCHS)</a:t>
            </a:r>
          </a:p>
          <a:p>
            <a:pPr>
              <a:lnSpc>
                <a:spcPct val="70000"/>
              </a:lnSpc>
            </a:pPr>
            <a:r>
              <a:rPr lang="en-US" sz="1800" dirty="0">
                <a:latin typeface="Times New Roman"/>
                <a:cs typeface="Times New Roman"/>
              </a:rPr>
              <a:t>Miami Beach Community Health Center (MBCHC)</a:t>
            </a:r>
            <a:endParaRPr lang="en-US" sz="1800" dirty="0"/>
          </a:p>
          <a:p>
            <a:pPr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Camillus (CAM)</a:t>
            </a:r>
          </a:p>
          <a:p>
            <a:pPr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Empower U (EUCHC)</a:t>
            </a: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Pinellas County</a:t>
            </a:r>
            <a:endParaRPr lang="en-US" sz="1800" u="sng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70000"/>
              </a:lnSpc>
            </a:pPr>
            <a:r>
              <a:rPr lang="en-US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Evara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 Health (EVARA)</a:t>
            </a:r>
            <a:endParaRPr lang="en-US" sz="1800" dirty="0"/>
          </a:p>
          <a:p>
            <a:pPr>
              <a:lnSpc>
                <a:spcPct val="70000"/>
              </a:lnSpc>
            </a:pPr>
            <a:endParaRPr lang="en-US" sz="1800"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Hillsborough county</a:t>
            </a:r>
            <a:endParaRPr lang="en-US" sz="1800" u="sng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Tampa Family Health Centers (TFHC)</a:t>
            </a:r>
            <a:endParaRPr lang="en-US" sz="1800" dirty="0"/>
          </a:p>
          <a:p>
            <a:pPr>
              <a:lnSpc>
                <a:spcPct val="70000"/>
              </a:lnSpc>
            </a:pPr>
            <a:endParaRPr lang="en-US" sz="1800"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Broward County</a:t>
            </a:r>
            <a:endParaRPr lang="en-US" sz="1800" u="sng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Broward Community Health Center (BCOM)</a:t>
            </a:r>
            <a:endParaRPr lang="en-US" sz="1800" dirty="0"/>
          </a:p>
          <a:p>
            <a:pPr>
              <a:lnSpc>
                <a:spcPct val="70000"/>
              </a:lnSpc>
            </a:pPr>
            <a:endParaRPr lang="en-US" sz="18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DF6EDF-CCCF-3420-CD60-84CFFE4312C9}"/>
              </a:ext>
            </a:extLst>
          </p:cNvPr>
          <p:cNvGrpSpPr/>
          <p:nvPr/>
        </p:nvGrpSpPr>
        <p:grpSpPr>
          <a:xfrm>
            <a:off x="968385" y="1162251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B572675-3FFA-23E6-E830-D010CBBB5CD3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451A1E9-CCF8-87A4-8900-8F4231407B7B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8C86F3-0E2B-D125-32EB-55808EFCA4A8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3ECCC79-3E56-ECD6-6995-56F6E2C2FB6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660CCB-8E18-F11D-A0EF-894B3A0F58D4}"/>
              </a:ext>
            </a:extLst>
          </p:cNvPr>
          <p:cNvSpPr txBox="1">
            <a:spLocks/>
          </p:cNvSpPr>
          <p:nvPr/>
        </p:nvSpPr>
        <p:spPr>
          <a:xfrm>
            <a:off x="6322071" y="1308634"/>
            <a:ext cx="5242469" cy="4553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Palm Beach County</a:t>
            </a:r>
            <a:endParaRPr lang="en-US" sz="1800" u="sng" dirty="0">
              <a:latin typeface="Times New Roman"/>
              <a:ea typeface="Calibri" panose="020F0502020204030204"/>
              <a:cs typeface="Times New Roman"/>
            </a:endParaRPr>
          </a:p>
          <a:p>
            <a:pPr marL="285750" indent="-285750">
              <a:lnSpc>
                <a:spcPct val="70000"/>
              </a:lnSpc>
            </a:pPr>
            <a:r>
              <a:rPr lang="en-US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Foundcare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(</a:t>
            </a:r>
            <a:r>
              <a:rPr lang="en-US" sz="1800" dirty="0">
                <a:latin typeface="Times New Roman"/>
                <a:ea typeface="Calibri"/>
                <a:cs typeface="Times New Roman"/>
              </a:rPr>
              <a:t>FNDCR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en-US" sz="1800"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70000"/>
              </a:lnSpc>
            </a:pPr>
            <a:r>
              <a:rPr lang="en-US" sz="1800" dirty="0">
                <a:latin typeface="Times New Roman"/>
                <a:ea typeface="Calibri"/>
                <a:cs typeface="Times New Roman"/>
              </a:rPr>
              <a:t>Genesis Community Health (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GCH</a:t>
            </a:r>
            <a:r>
              <a:rPr lang="en-US" sz="1800" dirty="0">
                <a:latin typeface="Times New Roman"/>
                <a:ea typeface="Calibri"/>
                <a:cs typeface="Times New Roman"/>
              </a:rPr>
              <a:t>)</a:t>
            </a:r>
            <a:endParaRPr lang="en-US" sz="1800">
              <a:latin typeface="Times New Roman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Orange, Osceola and Seminole counties</a:t>
            </a:r>
            <a:endParaRPr lang="en-US" sz="1800" u="sng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Orange Blossom (OBFH)</a:t>
            </a:r>
            <a:endParaRPr lang="en-US" sz="1800">
              <a:latin typeface="Times New Roman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Pasco and Hernando Counties</a:t>
            </a:r>
            <a:endParaRPr lang="en-US" sz="1800" u="sng" dirty="0">
              <a:latin typeface="Times New Roman"/>
              <a:ea typeface="Calibri" panose="020F0502020204030204"/>
              <a:cs typeface="Times New Roman"/>
            </a:endParaRPr>
          </a:p>
          <a:p>
            <a:pPr marL="285750" indent="-285750">
              <a:lnSpc>
                <a:spcPct val="70000"/>
              </a:lnSpc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Premier Community Healthcare</a:t>
            </a:r>
            <a:r>
              <a:rPr lang="en-US" sz="1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Group (PCHG)</a:t>
            </a: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Hendry, Glades, Martin, Okeechobee, Palm </a:t>
            </a:r>
            <a:r>
              <a:rPr lang="en-US" sz="1800" u="sng" dirty="0">
                <a:latin typeface="Times New Roman"/>
                <a:ea typeface="Calibri"/>
                <a:cs typeface="Times New Roman"/>
              </a:rPr>
              <a:t>Beach and St Lucie counties</a:t>
            </a:r>
          </a:p>
          <a:p>
            <a:pPr marL="285750" indent="-285750">
              <a:lnSpc>
                <a:spcPct val="70000"/>
              </a:lnSpc>
            </a:pPr>
            <a:r>
              <a:rPr lang="en-US" sz="1800" dirty="0">
                <a:latin typeface="Times New Roman"/>
                <a:ea typeface="Calibri"/>
                <a:cs typeface="Times New Roman"/>
              </a:rPr>
              <a:t>Florida Community 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Health Centers (</a:t>
            </a:r>
            <a:r>
              <a:rPr lang="en-US" sz="1800" dirty="0">
                <a:latin typeface="Times New Roman"/>
                <a:ea typeface="Calibri"/>
                <a:cs typeface="Times New Roman"/>
              </a:rPr>
              <a:t>FCHC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70000"/>
              </a:lnSpc>
            </a:pPr>
            <a:endParaRPr lang="en-US" sz="18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70000"/>
              </a:lnSpc>
              <a:buFont typeface="Arial" panose="020B0604020202020204" pitchFamily="34" charset="0"/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127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2FE6-2A00-EBC8-3715-3DA849AF9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91" y="373692"/>
            <a:ext cx="10515600" cy="7496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Bi-Directional e-Referral Process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3D3FF-6AC5-FC97-1DF5-C07D9418D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396476"/>
            <a:ext cx="11277600" cy="45055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/>
                <a:ea typeface="Calibri" panose="020F0502020204030204" pitchFamily="34" charset="0"/>
                <a:cs typeface="Times New Roman"/>
              </a:rPr>
              <a:t>A bi-directional e-Referral allows real-time communication between the clinic's EHR (EPIC/</a:t>
            </a:r>
            <a:r>
              <a:rPr lang="en-US" sz="2400" dirty="0" err="1">
                <a:latin typeface="Times New Roman"/>
                <a:ea typeface="Calibri" panose="020F0502020204030204" pitchFamily="34" charset="0"/>
                <a:cs typeface="Times New Roman"/>
              </a:rPr>
              <a:t>UChart</a:t>
            </a:r>
            <a:r>
              <a:rPr lang="en-US" sz="2400" dirty="0">
                <a:latin typeface="Times New Roman"/>
                <a:ea typeface="Calibri" panose="020F0502020204030204" pitchFamily="34" charset="0"/>
                <a:cs typeface="Times New Roman"/>
              </a:rPr>
              <a:t>) and Tobacco Free Florida AHEC Cessation Tracker (TFFACT). </a:t>
            </a:r>
          </a:p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How It Works: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Clinic staff initiates an electronic pre-referral in EPIC when a patient screens positive for tobacco use. The referral is automatically sent to AHEC’s Tobacco Cessation Program via TFFACT. After patient engagement and treatment completion (or other outcomes), AHEC sends a status update report back into the patient's EHR chart.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It's Important: </a:t>
            </a:r>
          </a:p>
          <a:p>
            <a:pPr lvl="2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a closed-loop system: Clinics can track what happens after the referral.</a:t>
            </a:r>
          </a:p>
          <a:p>
            <a:pPr lvl="2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Enhances care coordination by informing providers of the patient's participation and progress.</a:t>
            </a:r>
          </a:p>
          <a:p>
            <a:pPr lvl="2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accountability and quality improvement initiatives.</a:t>
            </a:r>
          </a:p>
          <a:p>
            <a:pPr marL="914400" lvl="2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2CC761-3B49-F951-7AC5-0F7353B1E25F}"/>
              </a:ext>
            </a:extLst>
          </p:cNvPr>
          <p:cNvGrpSpPr/>
          <p:nvPr/>
        </p:nvGrpSpPr>
        <p:grpSpPr>
          <a:xfrm>
            <a:off x="962891" y="1177914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70FEFBE-790E-CBD1-EE1B-73B773E37EB7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8D4BA65-D20F-6536-5079-155056E10EDD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28C0370-E330-E168-76D7-DFC27424CAB5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1B997C5-1387-F837-84B0-B99DA12E8E0D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875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4799B-5CC8-9AE9-A5E8-40EB7D3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86" y="57377"/>
            <a:ext cx="10515600" cy="937464"/>
          </a:xfrm>
        </p:spPr>
        <p:txBody>
          <a:bodyPr>
            <a:normAutofit/>
          </a:bodyPr>
          <a:lstStyle/>
          <a:p>
            <a:r>
              <a:rPr lang="en-US" sz="36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Bi-Directional e-Referral Process Flow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3499A6-81B4-9AA8-A3D3-64254E1296E9}"/>
              </a:ext>
            </a:extLst>
          </p:cNvPr>
          <p:cNvGrpSpPr/>
          <p:nvPr/>
        </p:nvGrpSpPr>
        <p:grpSpPr>
          <a:xfrm>
            <a:off x="667016" y="994841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136ECCE-23F5-4C0C-66C9-1DA6F1BE18ED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AA20B15-8724-8056-801B-AD89259F2A15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F3460C9-B0BC-3179-7113-98B2138746E6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58C97C4-7730-AC0B-0884-30E5B947564E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56712FF-1450-57C4-B73D-EBC276C90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126" y="960205"/>
            <a:ext cx="6669246" cy="50963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8C6138B-A0DD-F3E6-1C44-8637E4CFBF45}"/>
              </a:ext>
            </a:extLst>
          </p:cNvPr>
          <p:cNvSpPr txBox="1"/>
          <p:nvPr/>
        </p:nvSpPr>
        <p:spPr>
          <a:xfrm>
            <a:off x="667015" y="1142339"/>
            <a:ext cx="475011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center places a referral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provider identifies a patient and submits a referral order in EPIC 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AHEC contacts the patient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AHEC receives the referral through a secure messaging system (Surescripts HISP) and initiates contact with the patient to enroll them.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AHEC updates outcome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working with the patient, AHEC uploads a status update (e.g., completed, enrolled, declined).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center receives and closes a referral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users access the outcome report in EPIC, and formally close the referral</a:t>
            </a:r>
          </a:p>
        </p:txBody>
      </p:sp>
    </p:spTree>
    <p:extLst>
      <p:ext uri="{BB962C8B-B14F-4D97-AF65-F5344CB8AC3E}">
        <p14:creationId xmlns:p14="http://schemas.microsoft.com/office/powerpoint/2010/main" val="385958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B2A3CEA-10F2-4CBB-8627-C618291EB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70EEBF-E97C-49FF-B05B-3B4D348638DC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A60C8CB-BB80-4C1B-967E-694628AAF9BF}"/>
              </a:ext>
            </a:extLst>
          </p:cNvPr>
          <p:cNvGrpSpPr/>
          <p:nvPr/>
        </p:nvGrpSpPr>
        <p:grpSpPr>
          <a:xfrm>
            <a:off x="5540940" y="1245005"/>
            <a:ext cx="1154721" cy="0"/>
            <a:chOff x="5796023" y="1349829"/>
            <a:chExt cx="1690626" cy="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ABB9397-7D38-457B-A9ED-7A26CD73C368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99ABE74-7841-4A84-B104-0E6D3819BBDD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3000F97-57F2-435F-B2C6-E7490E4F4843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B334642-C482-4647-87B2-26CB94065741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360C3ECD-F426-BE4F-787F-A44369826C8D}"/>
              </a:ext>
            </a:extLst>
          </p:cNvPr>
          <p:cNvSpPr txBox="1">
            <a:spLocks/>
          </p:cNvSpPr>
          <p:nvPr/>
        </p:nvSpPr>
        <p:spPr>
          <a:xfrm>
            <a:off x="829325" y="397951"/>
            <a:ext cx="10515600" cy="749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/>
                <a:cs typeface="Times New Roman"/>
              </a:rPr>
              <a:t>Uniform Data System (UDS)</a:t>
            </a:r>
            <a:endPara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95BBCC-F341-A333-03F7-1768889F31E3}"/>
              </a:ext>
            </a:extLst>
          </p:cNvPr>
          <p:cNvSpPr txBox="1"/>
          <p:nvPr/>
        </p:nvSpPr>
        <p:spPr>
          <a:xfrm>
            <a:off x="10141527" y="60821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C0320-DAC0-5C8C-ADF7-B77B6D47FE44}"/>
              </a:ext>
            </a:extLst>
          </p:cNvPr>
          <p:cNvSpPr txBox="1"/>
          <p:nvPr/>
        </p:nvSpPr>
        <p:spPr>
          <a:xfrm>
            <a:off x="250457" y="3036225"/>
            <a:ext cx="1173349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/>
            <a:r>
              <a:rPr lang="en-US" sz="2400" b="1" u="sng">
                <a:latin typeface="Times New Roman"/>
                <a:cs typeface="Times New Roman"/>
              </a:rPr>
              <a:t>UDS Callout: </a:t>
            </a:r>
            <a:r>
              <a:rPr lang="en-US" sz="2400" b="0" i="0">
                <a:solidFill>
                  <a:srgbClr val="323130"/>
                </a:solidFill>
                <a:effectLst/>
                <a:latin typeface="Times New Roman"/>
                <a:cs typeface="Times New Roman"/>
              </a:rPr>
              <a:t>This new AHEC referral pathway will not affect your UDS measures. To ensure your UDS measures for tobacco use </a:t>
            </a:r>
            <a:r>
              <a:rPr lang="en-US" sz="2400">
                <a:solidFill>
                  <a:srgbClr val="323130"/>
                </a:solidFill>
                <a:latin typeface="Times New Roman"/>
                <a:cs typeface="Times New Roman"/>
              </a:rPr>
              <a:t>are</a:t>
            </a:r>
            <a:r>
              <a:rPr lang="en-US" sz="2400" b="0" i="0">
                <a:solidFill>
                  <a:srgbClr val="323130"/>
                </a:solidFill>
                <a:effectLst/>
                <a:latin typeface="Times New Roman"/>
                <a:cs typeface="Times New Roman"/>
              </a:rPr>
              <a:t> counted, your clinical support or provider will continue to document as they do today.</a:t>
            </a:r>
            <a:endParaRPr lang="en-US"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427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36C0C-AE85-248C-0AE6-065A11DA2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 descr="Group with solid fill">
            <a:extLst>
              <a:ext uri="{FF2B5EF4-FFF2-40B4-BE49-F238E27FC236}">
                <a16:creationId xmlns:a16="http://schemas.microsoft.com/office/drawing/2014/main" id="{1364C058-914B-39C0-6229-6D3E85A88E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0" b="80"/>
          <a:stretch>
            <a:fillRect/>
          </a:stretch>
        </p:blipFill>
        <p:spPr>
          <a:xfrm>
            <a:off x="1724912" y="2650277"/>
            <a:ext cx="1993648" cy="1989790"/>
          </a:xfr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F467524-7CAA-0BF1-70CE-7E0CE86A3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70EEBF-E97C-49FF-B05B-3B4D348638DC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2FB8222-2197-26B6-F5C0-85CED16D776A}"/>
              </a:ext>
            </a:extLst>
          </p:cNvPr>
          <p:cNvGrpSpPr/>
          <p:nvPr/>
        </p:nvGrpSpPr>
        <p:grpSpPr>
          <a:xfrm>
            <a:off x="5540940" y="1245005"/>
            <a:ext cx="1154721" cy="0"/>
            <a:chOff x="5796023" y="1349829"/>
            <a:chExt cx="1690626" cy="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B9EBF5-9FA5-9CF0-5BC2-9A0B1EB9BF49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FC1A984-299F-0EA2-8AA3-A1795EC26088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18F90A0-CEE4-09DE-77CA-AF7A7FB4ECFE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DFCE778-B3A1-CC7B-18F1-6550CE0C5AA3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D972944-4D1B-025C-7F28-10328745D4C5}"/>
              </a:ext>
            </a:extLst>
          </p:cNvPr>
          <p:cNvGrpSpPr/>
          <p:nvPr/>
        </p:nvGrpSpPr>
        <p:grpSpPr>
          <a:xfrm>
            <a:off x="921114" y="2023570"/>
            <a:ext cx="3534857" cy="3416320"/>
            <a:chOff x="528372" y="1828800"/>
            <a:chExt cx="4322988" cy="4241408"/>
          </a:xfrm>
        </p:grpSpPr>
        <p:sp>
          <p:nvSpPr>
            <p:cNvPr id="1120" name="Freeform 15">
              <a:extLst>
                <a:ext uri="{FF2B5EF4-FFF2-40B4-BE49-F238E27FC236}">
                  <a16:creationId xmlns:a16="http://schemas.microsoft.com/office/drawing/2014/main" id="{84E3DC42-695F-4247-B175-AB5AA6D8D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18" y="1828800"/>
              <a:ext cx="4136242" cy="4134710"/>
            </a:xfrm>
            <a:custGeom>
              <a:avLst/>
              <a:gdLst>
                <a:gd name="T0" fmla="*/ 1714 w 1714"/>
                <a:gd name="T1" fmla="*/ 936 h 1717"/>
                <a:gd name="T2" fmla="*/ 858 w 1714"/>
                <a:gd name="T3" fmla="*/ 1717 h 1717"/>
                <a:gd name="T4" fmla="*/ 0 w 1714"/>
                <a:gd name="T5" fmla="*/ 859 h 1717"/>
                <a:gd name="T6" fmla="*/ 858 w 1714"/>
                <a:gd name="T7" fmla="*/ 0 h 1717"/>
                <a:gd name="T8" fmla="*/ 1114 w 1714"/>
                <a:gd name="T9" fmla="*/ 39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4" h="1717">
                  <a:moveTo>
                    <a:pt x="1714" y="936"/>
                  </a:moveTo>
                  <a:cubicBezTo>
                    <a:pt x="1674" y="1374"/>
                    <a:pt x="1306" y="1717"/>
                    <a:pt x="858" y="1717"/>
                  </a:cubicBezTo>
                  <a:cubicBezTo>
                    <a:pt x="384" y="1717"/>
                    <a:pt x="0" y="1333"/>
                    <a:pt x="0" y="859"/>
                  </a:cubicBezTo>
                  <a:cubicBezTo>
                    <a:pt x="0" y="384"/>
                    <a:pt x="384" y="0"/>
                    <a:pt x="858" y="0"/>
                  </a:cubicBezTo>
                  <a:cubicBezTo>
                    <a:pt x="947" y="0"/>
                    <a:pt x="1033" y="14"/>
                    <a:pt x="1114" y="39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2" name="Freeform 16">
              <a:extLst>
                <a:ext uri="{FF2B5EF4-FFF2-40B4-BE49-F238E27FC236}">
                  <a16:creationId xmlns:a16="http://schemas.microsoft.com/office/drawing/2014/main" id="{D6B0EAF0-8B1D-614A-CC03-F15221720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399" y="2291104"/>
              <a:ext cx="2880980" cy="3210103"/>
            </a:xfrm>
            <a:custGeom>
              <a:avLst/>
              <a:gdLst>
                <a:gd name="T0" fmla="*/ 0 w 1194"/>
                <a:gd name="T1" fmla="*/ 259 h 1333"/>
                <a:gd name="T2" fmla="*/ 527 w 1194"/>
                <a:gd name="T3" fmla="*/ 0 h 1333"/>
                <a:gd name="T4" fmla="*/ 1194 w 1194"/>
                <a:gd name="T5" fmla="*/ 667 h 1333"/>
                <a:gd name="T6" fmla="*/ 527 w 1194"/>
                <a:gd name="T7" fmla="*/ 1333 h 1333"/>
                <a:gd name="T8" fmla="*/ 86 w 1194"/>
                <a:gd name="T9" fmla="*/ 1166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4" h="1333">
                  <a:moveTo>
                    <a:pt x="0" y="259"/>
                  </a:moveTo>
                  <a:cubicBezTo>
                    <a:pt x="122" y="101"/>
                    <a:pt x="313" y="0"/>
                    <a:pt x="527" y="0"/>
                  </a:cubicBezTo>
                  <a:cubicBezTo>
                    <a:pt x="896" y="0"/>
                    <a:pt x="1194" y="298"/>
                    <a:pt x="1194" y="667"/>
                  </a:cubicBezTo>
                  <a:cubicBezTo>
                    <a:pt x="1194" y="1035"/>
                    <a:pt x="896" y="1333"/>
                    <a:pt x="527" y="1333"/>
                  </a:cubicBezTo>
                  <a:cubicBezTo>
                    <a:pt x="358" y="1333"/>
                    <a:pt x="204" y="1270"/>
                    <a:pt x="86" y="1166"/>
                  </a:cubicBezTo>
                </a:path>
              </a:pathLst>
            </a:custGeom>
            <a:noFill/>
            <a:ln w="25400">
              <a:solidFill>
                <a:schemeClr val="accent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3" name="Oval 17">
              <a:extLst>
                <a:ext uri="{FF2B5EF4-FFF2-40B4-BE49-F238E27FC236}">
                  <a16:creationId xmlns:a16="http://schemas.microsoft.com/office/drawing/2014/main" id="{7FC207AA-48A7-8278-6A29-1005DD17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528" y="2510009"/>
              <a:ext cx="2779947" cy="2773823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6" name="Oval 1125">
              <a:extLst>
                <a:ext uri="{FF2B5EF4-FFF2-40B4-BE49-F238E27FC236}">
                  <a16:creationId xmlns:a16="http://schemas.microsoft.com/office/drawing/2014/main" id="{517D0FB8-D69E-C78C-67D3-02C95348FD5E}"/>
                </a:ext>
              </a:extLst>
            </p:cNvPr>
            <p:cNvSpPr/>
            <p:nvPr/>
          </p:nvSpPr>
          <p:spPr>
            <a:xfrm>
              <a:off x="4700800" y="4036719"/>
              <a:ext cx="150560" cy="1505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C067470-57B6-2F97-7CD2-9EBBB8A0F262}"/>
                </a:ext>
              </a:extLst>
            </p:cNvPr>
            <p:cNvSpPr/>
            <p:nvPr/>
          </p:nvSpPr>
          <p:spPr>
            <a:xfrm>
              <a:off x="2478032" y="5827728"/>
              <a:ext cx="242480" cy="2424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D5F08C6-023D-4DDD-AAF3-15D5B525F936}"/>
                </a:ext>
              </a:extLst>
            </p:cNvPr>
            <p:cNvSpPr/>
            <p:nvPr/>
          </p:nvSpPr>
          <p:spPr>
            <a:xfrm>
              <a:off x="528372" y="3647877"/>
              <a:ext cx="293401" cy="2934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B4C4A3A-0F27-2D7F-622E-18337B6A922F}"/>
                </a:ext>
              </a:extLst>
            </p:cNvPr>
            <p:cNvSpPr/>
            <p:nvPr/>
          </p:nvSpPr>
          <p:spPr>
            <a:xfrm>
              <a:off x="615102" y="3339756"/>
              <a:ext cx="182178" cy="1821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272D03F-6240-4EEE-00E9-025996A20B90}"/>
                </a:ext>
              </a:extLst>
            </p:cNvPr>
            <p:cNvSpPr/>
            <p:nvPr/>
          </p:nvSpPr>
          <p:spPr>
            <a:xfrm>
              <a:off x="3245551" y="1848363"/>
              <a:ext cx="136873" cy="1368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C77A4B26-6CAE-AC65-73F8-BCB5E71AC475}"/>
                </a:ext>
              </a:extLst>
            </p:cNvPr>
            <p:cNvSpPr/>
            <p:nvPr/>
          </p:nvSpPr>
          <p:spPr>
            <a:xfrm>
              <a:off x="1392049" y="2827972"/>
              <a:ext cx="136873" cy="1505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88125BE-6FA9-734E-BBB2-981BD6762E55}"/>
                </a:ext>
              </a:extLst>
            </p:cNvPr>
            <p:cNvSpPr/>
            <p:nvPr/>
          </p:nvSpPr>
          <p:spPr>
            <a:xfrm>
              <a:off x="1590442" y="5024987"/>
              <a:ext cx="136873" cy="1505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1A7F4FE-00F4-C5AA-DCF0-131C2CE404D9}"/>
                </a:ext>
              </a:extLst>
            </p:cNvPr>
            <p:cNvSpPr/>
            <p:nvPr/>
          </p:nvSpPr>
          <p:spPr>
            <a:xfrm>
              <a:off x="1362049" y="4362566"/>
              <a:ext cx="182178" cy="1821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BF364CF-775B-E6B4-A5A5-A96B93CB22D3}"/>
                </a:ext>
              </a:extLst>
            </p:cNvPr>
            <p:cNvSpPr/>
            <p:nvPr/>
          </p:nvSpPr>
          <p:spPr>
            <a:xfrm>
              <a:off x="3467523" y="5060811"/>
              <a:ext cx="293401" cy="2934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B958B6D3-6CFE-FBDC-FF55-892BBA66AAAD}"/>
                </a:ext>
              </a:extLst>
            </p:cNvPr>
            <p:cNvSpPr/>
            <p:nvPr/>
          </p:nvSpPr>
          <p:spPr>
            <a:xfrm>
              <a:off x="3829115" y="4930619"/>
              <a:ext cx="131585" cy="1315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3171997C-0AE3-66A2-1DA3-90FAB7AC50FA}"/>
              </a:ext>
            </a:extLst>
          </p:cNvPr>
          <p:cNvSpPr/>
          <p:nvPr/>
        </p:nvSpPr>
        <p:spPr>
          <a:xfrm>
            <a:off x="1680620" y="2641628"/>
            <a:ext cx="2111465" cy="21114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FABC13-882B-2470-C129-1CE57CA17CD1}"/>
              </a:ext>
            </a:extLst>
          </p:cNvPr>
          <p:cNvGrpSpPr/>
          <p:nvPr/>
        </p:nvGrpSpPr>
        <p:grpSpPr>
          <a:xfrm>
            <a:off x="2141462" y="3115006"/>
            <a:ext cx="1160547" cy="1016707"/>
            <a:chOff x="10799763" y="3714751"/>
            <a:chExt cx="1498600" cy="1312863"/>
          </a:xfrm>
          <a:solidFill>
            <a:schemeClr val="bg1"/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1F24F0E-9D1C-6FAA-E11E-01EE25F6D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99763" y="4111626"/>
              <a:ext cx="304800" cy="915988"/>
            </a:xfrm>
            <a:custGeom>
              <a:avLst/>
              <a:gdLst>
                <a:gd name="T0" fmla="*/ 192 w 192"/>
                <a:gd name="T1" fmla="*/ 0 h 577"/>
                <a:gd name="T2" fmla="*/ 0 w 192"/>
                <a:gd name="T3" fmla="*/ 0 h 577"/>
                <a:gd name="T4" fmla="*/ 0 w 192"/>
                <a:gd name="T5" fmla="*/ 577 h 577"/>
                <a:gd name="T6" fmla="*/ 192 w 192"/>
                <a:gd name="T7" fmla="*/ 577 h 577"/>
                <a:gd name="T8" fmla="*/ 192 w 192"/>
                <a:gd name="T9" fmla="*/ 0 h 577"/>
                <a:gd name="T10" fmla="*/ 127 w 192"/>
                <a:gd name="T11" fmla="*/ 377 h 577"/>
                <a:gd name="T12" fmla="*/ 65 w 192"/>
                <a:gd name="T13" fmla="*/ 377 h 577"/>
                <a:gd name="T14" fmla="*/ 65 w 192"/>
                <a:gd name="T15" fmla="*/ 324 h 577"/>
                <a:gd name="T16" fmla="*/ 127 w 192"/>
                <a:gd name="T17" fmla="*/ 324 h 577"/>
                <a:gd name="T18" fmla="*/ 127 w 192"/>
                <a:gd name="T19" fmla="*/ 377 h 577"/>
                <a:gd name="T20" fmla="*/ 127 w 192"/>
                <a:gd name="T21" fmla="*/ 254 h 577"/>
                <a:gd name="T22" fmla="*/ 65 w 192"/>
                <a:gd name="T23" fmla="*/ 254 h 577"/>
                <a:gd name="T24" fmla="*/ 65 w 192"/>
                <a:gd name="T25" fmla="*/ 197 h 577"/>
                <a:gd name="T26" fmla="*/ 127 w 192"/>
                <a:gd name="T27" fmla="*/ 197 h 577"/>
                <a:gd name="T28" fmla="*/ 127 w 192"/>
                <a:gd name="T29" fmla="*/ 254 h 577"/>
                <a:gd name="T30" fmla="*/ 65 w 192"/>
                <a:gd name="T31" fmla="*/ 127 h 577"/>
                <a:gd name="T32" fmla="*/ 65 w 192"/>
                <a:gd name="T33" fmla="*/ 70 h 577"/>
                <a:gd name="T34" fmla="*/ 127 w 192"/>
                <a:gd name="T35" fmla="*/ 70 h 577"/>
                <a:gd name="T36" fmla="*/ 127 w 192"/>
                <a:gd name="T37" fmla="*/ 127 h 577"/>
                <a:gd name="T38" fmla="*/ 65 w 192"/>
                <a:gd name="T39" fmla="*/ 127 h 577"/>
                <a:gd name="T40" fmla="*/ 65 w 192"/>
                <a:gd name="T41" fmla="*/ 127 h 577"/>
                <a:gd name="T42" fmla="*/ 65 w 192"/>
                <a:gd name="T43" fmla="*/ 12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577">
                  <a:moveTo>
                    <a:pt x="192" y="0"/>
                  </a:moveTo>
                  <a:lnTo>
                    <a:pt x="0" y="0"/>
                  </a:lnTo>
                  <a:lnTo>
                    <a:pt x="0" y="577"/>
                  </a:lnTo>
                  <a:lnTo>
                    <a:pt x="192" y="577"/>
                  </a:lnTo>
                  <a:lnTo>
                    <a:pt x="192" y="0"/>
                  </a:lnTo>
                  <a:close/>
                  <a:moveTo>
                    <a:pt x="127" y="377"/>
                  </a:moveTo>
                  <a:lnTo>
                    <a:pt x="65" y="377"/>
                  </a:lnTo>
                  <a:lnTo>
                    <a:pt x="65" y="324"/>
                  </a:lnTo>
                  <a:lnTo>
                    <a:pt x="127" y="324"/>
                  </a:lnTo>
                  <a:lnTo>
                    <a:pt x="127" y="377"/>
                  </a:lnTo>
                  <a:close/>
                  <a:moveTo>
                    <a:pt x="127" y="254"/>
                  </a:moveTo>
                  <a:lnTo>
                    <a:pt x="65" y="254"/>
                  </a:lnTo>
                  <a:lnTo>
                    <a:pt x="65" y="197"/>
                  </a:lnTo>
                  <a:lnTo>
                    <a:pt x="127" y="197"/>
                  </a:lnTo>
                  <a:lnTo>
                    <a:pt x="127" y="254"/>
                  </a:lnTo>
                  <a:close/>
                  <a:moveTo>
                    <a:pt x="65" y="127"/>
                  </a:moveTo>
                  <a:lnTo>
                    <a:pt x="65" y="70"/>
                  </a:lnTo>
                  <a:lnTo>
                    <a:pt x="127" y="70"/>
                  </a:lnTo>
                  <a:lnTo>
                    <a:pt x="127" y="127"/>
                  </a:lnTo>
                  <a:lnTo>
                    <a:pt x="65" y="127"/>
                  </a:lnTo>
                  <a:close/>
                  <a:moveTo>
                    <a:pt x="65" y="127"/>
                  </a:moveTo>
                  <a:lnTo>
                    <a:pt x="65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F5D203F-4455-8120-8407-899C530A8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99763" y="4111626"/>
              <a:ext cx="304800" cy="915988"/>
            </a:xfrm>
            <a:custGeom>
              <a:avLst/>
              <a:gdLst>
                <a:gd name="T0" fmla="*/ 192 w 192"/>
                <a:gd name="T1" fmla="*/ 0 h 577"/>
                <a:gd name="T2" fmla="*/ 0 w 192"/>
                <a:gd name="T3" fmla="*/ 0 h 577"/>
                <a:gd name="T4" fmla="*/ 0 w 192"/>
                <a:gd name="T5" fmla="*/ 577 h 577"/>
                <a:gd name="T6" fmla="*/ 192 w 192"/>
                <a:gd name="T7" fmla="*/ 577 h 577"/>
                <a:gd name="T8" fmla="*/ 192 w 192"/>
                <a:gd name="T9" fmla="*/ 0 h 577"/>
                <a:gd name="T10" fmla="*/ 127 w 192"/>
                <a:gd name="T11" fmla="*/ 377 h 577"/>
                <a:gd name="T12" fmla="*/ 65 w 192"/>
                <a:gd name="T13" fmla="*/ 377 h 577"/>
                <a:gd name="T14" fmla="*/ 65 w 192"/>
                <a:gd name="T15" fmla="*/ 324 h 577"/>
                <a:gd name="T16" fmla="*/ 127 w 192"/>
                <a:gd name="T17" fmla="*/ 324 h 577"/>
                <a:gd name="T18" fmla="*/ 127 w 192"/>
                <a:gd name="T19" fmla="*/ 377 h 577"/>
                <a:gd name="T20" fmla="*/ 127 w 192"/>
                <a:gd name="T21" fmla="*/ 254 h 577"/>
                <a:gd name="T22" fmla="*/ 65 w 192"/>
                <a:gd name="T23" fmla="*/ 254 h 577"/>
                <a:gd name="T24" fmla="*/ 65 w 192"/>
                <a:gd name="T25" fmla="*/ 197 h 577"/>
                <a:gd name="T26" fmla="*/ 127 w 192"/>
                <a:gd name="T27" fmla="*/ 197 h 577"/>
                <a:gd name="T28" fmla="*/ 127 w 192"/>
                <a:gd name="T29" fmla="*/ 254 h 577"/>
                <a:gd name="T30" fmla="*/ 65 w 192"/>
                <a:gd name="T31" fmla="*/ 127 h 577"/>
                <a:gd name="T32" fmla="*/ 65 w 192"/>
                <a:gd name="T33" fmla="*/ 70 h 577"/>
                <a:gd name="T34" fmla="*/ 127 w 192"/>
                <a:gd name="T35" fmla="*/ 70 h 577"/>
                <a:gd name="T36" fmla="*/ 127 w 192"/>
                <a:gd name="T37" fmla="*/ 127 h 577"/>
                <a:gd name="T38" fmla="*/ 65 w 192"/>
                <a:gd name="T39" fmla="*/ 127 h 577"/>
                <a:gd name="T40" fmla="*/ 65 w 192"/>
                <a:gd name="T41" fmla="*/ 127 h 577"/>
                <a:gd name="T42" fmla="*/ 65 w 192"/>
                <a:gd name="T43" fmla="*/ 127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577">
                  <a:moveTo>
                    <a:pt x="192" y="0"/>
                  </a:moveTo>
                  <a:lnTo>
                    <a:pt x="0" y="0"/>
                  </a:lnTo>
                  <a:lnTo>
                    <a:pt x="0" y="577"/>
                  </a:lnTo>
                  <a:lnTo>
                    <a:pt x="192" y="577"/>
                  </a:lnTo>
                  <a:lnTo>
                    <a:pt x="192" y="0"/>
                  </a:lnTo>
                  <a:moveTo>
                    <a:pt x="127" y="377"/>
                  </a:moveTo>
                  <a:lnTo>
                    <a:pt x="65" y="377"/>
                  </a:lnTo>
                  <a:lnTo>
                    <a:pt x="65" y="324"/>
                  </a:lnTo>
                  <a:lnTo>
                    <a:pt x="127" y="324"/>
                  </a:lnTo>
                  <a:lnTo>
                    <a:pt x="127" y="377"/>
                  </a:lnTo>
                  <a:moveTo>
                    <a:pt x="127" y="254"/>
                  </a:moveTo>
                  <a:lnTo>
                    <a:pt x="65" y="254"/>
                  </a:lnTo>
                  <a:lnTo>
                    <a:pt x="65" y="197"/>
                  </a:lnTo>
                  <a:lnTo>
                    <a:pt x="127" y="197"/>
                  </a:lnTo>
                  <a:lnTo>
                    <a:pt x="127" y="254"/>
                  </a:lnTo>
                  <a:moveTo>
                    <a:pt x="65" y="127"/>
                  </a:moveTo>
                  <a:lnTo>
                    <a:pt x="65" y="70"/>
                  </a:lnTo>
                  <a:lnTo>
                    <a:pt x="127" y="70"/>
                  </a:lnTo>
                  <a:lnTo>
                    <a:pt x="127" y="127"/>
                  </a:lnTo>
                  <a:lnTo>
                    <a:pt x="65" y="127"/>
                  </a:lnTo>
                  <a:moveTo>
                    <a:pt x="65" y="127"/>
                  </a:moveTo>
                  <a:lnTo>
                    <a:pt x="65" y="12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7CAA66AB-C58B-4B19-ED54-8BB968DB39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93563" y="4111626"/>
              <a:ext cx="304800" cy="915988"/>
            </a:xfrm>
            <a:custGeom>
              <a:avLst/>
              <a:gdLst>
                <a:gd name="T0" fmla="*/ 0 w 192"/>
                <a:gd name="T1" fmla="*/ 577 h 577"/>
                <a:gd name="T2" fmla="*/ 192 w 192"/>
                <a:gd name="T3" fmla="*/ 577 h 577"/>
                <a:gd name="T4" fmla="*/ 192 w 192"/>
                <a:gd name="T5" fmla="*/ 0 h 577"/>
                <a:gd name="T6" fmla="*/ 0 w 192"/>
                <a:gd name="T7" fmla="*/ 0 h 577"/>
                <a:gd name="T8" fmla="*/ 0 w 192"/>
                <a:gd name="T9" fmla="*/ 577 h 577"/>
                <a:gd name="T10" fmla="*/ 65 w 192"/>
                <a:gd name="T11" fmla="*/ 70 h 577"/>
                <a:gd name="T12" fmla="*/ 127 w 192"/>
                <a:gd name="T13" fmla="*/ 70 h 577"/>
                <a:gd name="T14" fmla="*/ 127 w 192"/>
                <a:gd name="T15" fmla="*/ 127 h 577"/>
                <a:gd name="T16" fmla="*/ 65 w 192"/>
                <a:gd name="T17" fmla="*/ 127 h 577"/>
                <a:gd name="T18" fmla="*/ 65 w 192"/>
                <a:gd name="T19" fmla="*/ 70 h 577"/>
                <a:gd name="T20" fmla="*/ 65 w 192"/>
                <a:gd name="T21" fmla="*/ 197 h 577"/>
                <a:gd name="T22" fmla="*/ 127 w 192"/>
                <a:gd name="T23" fmla="*/ 197 h 577"/>
                <a:gd name="T24" fmla="*/ 127 w 192"/>
                <a:gd name="T25" fmla="*/ 254 h 577"/>
                <a:gd name="T26" fmla="*/ 65 w 192"/>
                <a:gd name="T27" fmla="*/ 254 h 577"/>
                <a:gd name="T28" fmla="*/ 65 w 192"/>
                <a:gd name="T29" fmla="*/ 197 h 577"/>
                <a:gd name="T30" fmla="*/ 127 w 192"/>
                <a:gd name="T31" fmla="*/ 324 h 577"/>
                <a:gd name="T32" fmla="*/ 127 w 192"/>
                <a:gd name="T33" fmla="*/ 377 h 577"/>
                <a:gd name="T34" fmla="*/ 65 w 192"/>
                <a:gd name="T35" fmla="*/ 377 h 577"/>
                <a:gd name="T36" fmla="*/ 65 w 192"/>
                <a:gd name="T37" fmla="*/ 324 h 577"/>
                <a:gd name="T38" fmla="*/ 127 w 192"/>
                <a:gd name="T39" fmla="*/ 324 h 577"/>
                <a:gd name="T40" fmla="*/ 127 w 192"/>
                <a:gd name="T41" fmla="*/ 324 h 577"/>
                <a:gd name="T42" fmla="*/ 127 w 192"/>
                <a:gd name="T43" fmla="*/ 324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577">
                  <a:moveTo>
                    <a:pt x="0" y="577"/>
                  </a:moveTo>
                  <a:lnTo>
                    <a:pt x="192" y="577"/>
                  </a:lnTo>
                  <a:lnTo>
                    <a:pt x="192" y="0"/>
                  </a:lnTo>
                  <a:lnTo>
                    <a:pt x="0" y="0"/>
                  </a:lnTo>
                  <a:lnTo>
                    <a:pt x="0" y="577"/>
                  </a:lnTo>
                  <a:close/>
                  <a:moveTo>
                    <a:pt x="65" y="70"/>
                  </a:moveTo>
                  <a:lnTo>
                    <a:pt x="127" y="70"/>
                  </a:lnTo>
                  <a:lnTo>
                    <a:pt x="127" y="127"/>
                  </a:lnTo>
                  <a:lnTo>
                    <a:pt x="65" y="127"/>
                  </a:lnTo>
                  <a:lnTo>
                    <a:pt x="65" y="70"/>
                  </a:lnTo>
                  <a:close/>
                  <a:moveTo>
                    <a:pt x="65" y="197"/>
                  </a:moveTo>
                  <a:lnTo>
                    <a:pt x="127" y="197"/>
                  </a:lnTo>
                  <a:lnTo>
                    <a:pt x="127" y="254"/>
                  </a:lnTo>
                  <a:lnTo>
                    <a:pt x="65" y="254"/>
                  </a:lnTo>
                  <a:lnTo>
                    <a:pt x="65" y="197"/>
                  </a:lnTo>
                  <a:close/>
                  <a:moveTo>
                    <a:pt x="127" y="324"/>
                  </a:moveTo>
                  <a:lnTo>
                    <a:pt x="127" y="377"/>
                  </a:lnTo>
                  <a:lnTo>
                    <a:pt x="65" y="377"/>
                  </a:lnTo>
                  <a:lnTo>
                    <a:pt x="65" y="324"/>
                  </a:lnTo>
                  <a:lnTo>
                    <a:pt x="127" y="324"/>
                  </a:lnTo>
                  <a:close/>
                  <a:moveTo>
                    <a:pt x="127" y="324"/>
                  </a:moveTo>
                  <a:lnTo>
                    <a:pt x="127" y="3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78ABF5B1-9D5B-CF9A-B406-5910D2E0FF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93563" y="4111626"/>
              <a:ext cx="304800" cy="915988"/>
            </a:xfrm>
            <a:custGeom>
              <a:avLst/>
              <a:gdLst>
                <a:gd name="T0" fmla="*/ 0 w 192"/>
                <a:gd name="T1" fmla="*/ 577 h 577"/>
                <a:gd name="T2" fmla="*/ 192 w 192"/>
                <a:gd name="T3" fmla="*/ 577 h 577"/>
                <a:gd name="T4" fmla="*/ 192 w 192"/>
                <a:gd name="T5" fmla="*/ 0 h 577"/>
                <a:gd name="T6" fmla="*/ 0 w 192"/>
                <a:gd name="T7" fmla="*/ 0 h 577"/>
                <a:gd name="T8" fmla="*/ 0 w 192"/>
                <a:gd name="T9" fmla="*/ 577 h 577"/>
                <a:gd name="T10" fmla="*/ 65 w 192"/>
                <a:gd name="T11" fmla="*/ 70 h 577"/>
                <a:gd name="T12" fmla="*/ 127 w 192"/>
                <a:gd name="T13" fmla="*/ 70 h 577"/>
                <a:gd name="T14" fmla="*/ 127 w 192"/>
                <a:gd name="T15" fmla="*/ 127 h 577"/>
                <a:gd name="T16" fmla="*/ 65 w 192"/>
                <a:gd name="T17" fmla="*/ 127 h 577"/>
                <a:gd name="T18" fmla="*/ 65 w 192"/>
                <a:gd name="T19" fmla="*/ 70 h 577"/>
                <a:gd name="T20" fmla="*/ 65 w 192"/>
                <a:gd name="T21" fmla="*/ 197 h 577"/>
                <a:gd name="T22" fmla="*/ 127 w 192"/>
                <a:gd name="T23" fmla="*/ 197 h 577"/>
                <a:gd name="T24" fmla="*/ 127 w 192"/>
                <a:gd name="T25" fmla="*/ 254 h 577"/>
                <a:gd name="T26" fmla="*/ 65 w 192"/>
                <a:gd name="T27" fmla="*/ 254 h 577"/>
                <a:gd name="T28" fmla="*/ 65 w 192"/>
                <a:gd name="T29" fmla="*/ 197 h 577"/>
                <a:gd name="T30" fmla="*/ 127 w 192"/>
                <a:gd name="T31" fmla="*/ 324 h 577"/>
                <a:gd name="T32" fmla="*/ 127 w 192"/>
                <a:gd name="T33" fmla="*/ 377 h 577"/>
                <a:gd name="T34" fmla="*/ 65 w 192"/>
                <a:gd name="T35" fmla="*/ 377 h 577"/>
                <a:gd name="T36" fmla="*/ 65 w 192"/>
                <a:gd name="T37" fmla="*/ 324 h 577"/>
                <a:gd name="T38" fmla="*/ 127 w 192"/>
                <a:gd name="T39" fmla="*/ 324 h 577"/>
                <a:gd name="T40" fmla="*/ 127 w 192"/>
                <a:gd name="T41" fmla="*/ 324 h 577"/>
                <a:gd name="T42" fmla="*/ 127 w 192"/>
                <a:gd name="T43" fmla="*/ 324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577">
                  <a:moveTo>
                    <a:pt x="0" y="577"/>
                  </a:moveTo>
                  <a:lnTo>
                    <a:pt x="192" y="577"/>
                  </a:lnTo>
                  <a:lnTo>
                    <a:pt x="192" y="0"/>
                  </a:lnTo>
                  <a:lnTo>
                    <a:pt x="0" y="0"/>
                  </a:lnTo>
                  <a:lnTo>
                    <a:pt x="0" y="577"/>
                  </a:lnTo>
                  <a:moveTo>
                    <a:pt x="65" y="70"/>
                  </a:moveTo>
                  <a:lnTo>
                    <a:pt x="127" y="70"/>
                  </a:lnTo>
                  <a:lnTo>
                    <a:pt x="127" y="127"/>
                  </a:lnTo>
                  <a:lnTo>
                    <a:pt x="65" y="127"/>
                  </a:lnTo>
                  <a:lnTo>
                    <a:pt x="65" y="70"/>
                  </a:lnTo>
                  <a:moveTo>
                    <a:pt x="65" y="197"/>
                  </a:moveTo>
                  <a:lnTo>
                    <a:pt x="127" y="197"/>
                  </a:lnTo>
                  <a:lnTo>
                    <a:pt x="127" y="254"/>
                  </a:lnTo>
                  <a:lnTo>
                    <a:pt x="65" y="254"/>
                  </a:lnTo>
                  <a:lnTo>
                    <a:pt x="65" y="197"/>
                  </a:lnTo>
                  <a:moveTo>
                    <a:pt x="127" y="324"/>
                  </a:moveTo>
                  <a:lnTo>
                    <a:pt x="127" y="377"/>
                  </a:lnTo>
                  <a:lnTo>
                    <a:pt x="65" y="377"/>
                  </a:lnTo>
                  <a:lnTo>
                    <a:pt x="65" y="324"/>
                  </a:lnTo>
                  <a:lnTo>
                    <a:pt x="127" y="324"/>
                  </a:lnTo>
                  <a:moveTo>
                    <a:pt x="127" y="324"/>
                  </a:moveTo>
                  <a:lnTo>
                    <a:pt x="127" y="32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5">
              <a:extLst>
                <a:ext uri="{FF2B5EF4-FFF2-40B4-BE49-F238E27FC236}">
                  <a16:creationId xmlns:a16="http://schemas.microsoft.com/office/drawing/2014/main" id="{9DC369D0-3B6E-D03D-C5E8-DCB28CEA3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6663" y="4911726"/>
              <a:ext cx="109538" cy="115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id="{70DE53E6-42F9-19E3-90A7-25D2948DA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90338" y="4911726"/>
              <a:ext cx="111125" cy="115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16C1C204-B803-A4E1-77B9-131A30957D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95050" y="3714751"/>
              <a:ext cx="708025" cy="1312863"/>
            </a:xfrm>
            <a:custGeom>
              <a:avLst/>
              <a:gdLst>
                <a:gd name="T0" fmla="*/ 70 w 446"/>
                <a:gd name="T1" fmla="*/ 827 h 827"/>
                <a:gd name="T2" fmla="*/ 376 w 446"/>
                <a:gd name="T3" fmla="*/ 696 h 827"/>
                <a:gd name="T4" fmla="*/ 446 w 446"/>
                <a:gd name="T5" fmla="*/ 827 h 827"/>
                <a:gd name="T6" fmla="*/ 0 w 446"/>
                <a:gd name="T7" fmla="*/ 0 h 827"/>
                <a:gd name="T8" fmla="*/ 254 w 446"/>
                <a:gd name="T9" fmla="*/ 627 h 827"/>
                <a:gd name="T10" fmla="*/ 192 w 446"/>
                <a:gd name="T11" fmla="*/ 574 h 827"/>
                <a:gd name="T12" fmla="*/ 254 w 446"/>
                <a:gd name="T13" fmla="*/ 627 h 827"/>
                <a:gd name="T14" fmla="*/ 192 w 446"/>
                <a:gd name="T15" fmla="*/ 504 h 827"/>
                <a:gd name="T16" fmla="*/ 254 w 446"/>
                <a:gd name="T17" fmla="*/ 447 h 827"/>
                <a:gd name="T18" fmla="*/ 254 w 446"/>
                <a:gd name="T19" fmla="*/ 377 h 827"/>
                <a:gd name="T20" fmla="*/ 192 w 446"/>
                <a:gd name="T21" fmla="*/ 320 h 827"/>
                <a:gd name="T22" fmla="*/ 254 w 446"/>
                <a:gd name="T23" fmla="*/ 377 h 827"/>
                <a:gd name="T24" fmla="*/ 315 w 446"/>
                <a:gd name="T25" fmla="*/ 627 h 827"/>
                <a:gd name="T26" fmla="*/ 380 w 446"/>
                <a:gd name="T27" fmla="*/ 574 h 827"/>
                <a:gd name="T28" fmla="*/ 380 w 446"/>
                <a:gd name="T29" fmla="*/ 504 h 827"/>
                <a:gd name="T30" fmla="*/ 315 w 446"/>
                <a:gd name="T31" fmla="*/ 447 h 827"/>
                <a:gd name="T32" fmla="*/ 380 w 446"/>
                <a:gd name="T33" fmla="*/ 504 h 827"/>
                <a:gd name="T34" fmla="*/ 315 w 446"/>
                <a:gd name="T35" fmla="*/ 377 h 827"/>
                <a:gd name="T36" fmla="*/ 380 w 446"/>
                <a:gd name="T37" fmla="*/ 320 h 827"/>
                <a:gd name="T38" fmla="*/ 131 w 446"/>
                <a:gd name="T39" fmla="*/ 135 h 827"/>
                <a:gd name="T40" fmla="*/ 196 w 446"/>
                <a:gd name="T41" fmla="*/ 70 h 827"/>
                <a:gd name="T42" fmla="*/ 249 w 446"/>
                <a:gd name="T43" fmla="*/ 135 h 827"/>
                <a:gd name="T44" fmla="*/ 315 w 446"/>
                <a:gd name="T45" fmla="*/ 189 h 827"/>
                <a:gd name="T46" fmla="*/ 249 w 446"/>
                <a:gd name="T47" fmla="*/ 254 h 827"/>
                <a:gd name="T48" fmla="*/ 196 w 446"/>
                <a:gd name="T49" fmla="*/ 189 h 827"/>
                <a:gd name="T50" fmla="*/ 131 w 446"/>
                <a:gd name="T51" fmla="*/ 135 h 827"/>
                <a:gd name="T52" fmla="*/ 131 w 446"/>
                <a:gd name="T53" fmla="*/ 320 h 827"/>
                <a:gd name="T54" fmla="*/ 66 w 446"/>
                <a:gd name="T55" fmla="*/ 377 h 827"/>
                <a:gd name="T56" fmla="*/ 66 w 446"/>
                <a:gd name="T57" fmla="*/ 447 h 827"/>
                <a:gd name="T58" fmla="*/ 131 w 446"/>
                <a:gd name="T59" fmla="*/ 504 h 827"/>
                <a:gd name="T60" fmla="*/ 66 w 446"/>
                <a:gd name="T61" fmla="*/ 447 h 827"/>
                <a:gd name="T62" fmla="*/ 131 w 446"/>
                <a:gd name="T63" fmla="*/ 574 h 827"/>
                <a:gd name="T64" fmla="*/ 66 w 446"/>
                <a:gd name="T65" fmla="*/ 627 h 827"/>
                <a:gd name="T66" fmla="*/ 66 w 446"/>
                <a:gd name="T67" fmla="*/ 57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6" h="827">
                  <a:moveTo>
                    <a:pt x="0" y="827"/>
                  </a:moveTo>
                  <a:lnTo>
                    <a:pt x="70" y="827"/>
                  </a:lnTo>
                  <a:lnTo>
                    <a:pt x="70" y="696"/>
                  </a:lnTo>
                  <a:lnTo>
                    <a:pt x="376" y="696"/>
                  </a:lnTo>
                  <a:lnTo>
                    <a:pt x="376" y="827"/>
                  </a:lnTo>
                  <a:lnTo>
                    <a:pt x="446" y="827"/>
                  </a:lnTo>
                  <a:lnTo>
                    <a:pt x="446" y="0"/>
                  </a:lnTo>
                  <a:lnTo>
                    <a:pt x="0" y="0"/>
                  </a:lnTo>
                  <a:lnTo>
                    <a:pt x="0" y="827"/>
                  </a:lnTo>
                  <a:close/>
                  <a:moveTo>
                    <a:pt x="254" y="627"/>
                  </a:moveTo>
                  <a:lnTo>
                    <a:pt x="192" y="627"/>
                  </a:lnTo>
                  <a:lnTo>
                    <a:pt x="192" y="574"/>
                  </a:lnTo>
                  <a:lnTo>
                    <a:pt x="254" y="574"/>
                  </a:lnTo>
                  <a:lnTo>
                    <a:pt x="254" y="627"/>
                  </a:lnTo>
                  <a:close/>
                  <a:moveTo>
                    <a:pt x="254" y="504"/>
                  </a:moveTo>
                  <a:lnTo>
                    <a:pt x="192" y="504"/>
                  </a:lnTo>
                  <a:lnTo>
                    <a:pt x="192" y="447"/>
                  </a:lnTo>
                  <a:lnTo>
                    <a:pt x="254" y="447"/>
                  </a:lnTo>
                  <a:lnTo>
                    <a:pt x="254" y="504"/>
                  </a:lnTo>
                  <a:close/>
                  <a:moveTo>
                    <a:pt x="254" y="377"/>
                  </a:moveTo>
                  <a:lnTo>
                    <a:pt x="192" y="377"/>
                  </a:lnTo>
                  <a:lnTo>
                    <a:pt x="192" y="320"/>
                  </a:lnTo>
                  <a:lnTo>
                    <a:pt x="254" y="320"/>
                  </a:lnTo>
                  <a:lnTo>
                    <a:pt x="254" y="377"/>
                  </a:lnTo>
                  <a:close/>
                  <a:moveTo>
                    <a:pt x="380" y="627"/>
                  </a:moveTo>
                  <a:lnTo>
                    <a:pt x="315" y="627"/>
                  </a:lnTo>
                  <a:lnTo>
                    <a:pt x="315" y="574"/>
                  </a:lnTo>
                  <a:lnTo>
                    <a:pt x="380" y="574"/>
                  </a:lnTo>
                  <a:lnTo>
                    <a:pt x="380" y="627"/>
                  </a:lnTo>
                  <a:close/>
                  <a:moveTo>
                    <a:pt x="380" y="504"/>
                  </a:moveTo>
                  <a:lnTo>
                    <a:pt x="315" y="504"/>
                  </a:lnTo>
                  <a:lnTo>
                    <a:pt x="315" y="447"/>
                  </a:lnTo>
                  <a:lnTo>
                    <a:pt x="380" y="447"/>
                  </a:lnTo>
                  <a:lnTo>
                    <a:pt x="380" y="504"/>
                  </a:lnTo>
                  <a:close/>
                  <a:moveTo>
                    <a:pt x="380" y="377"/>
                  </a:moveTo>
                  <a:lnTo>
                    <a:pt x="315" y="377"/>
                  </a:lnTo>
                  <a:lnTo>
                    <a:pt x="315" y="320"/>
                  </a:lnTo>
                  <a:lnTo>
                    <a:pt x="380" y="320"/>
                  </a:lnTo>
                  <a:lnTo>
                    <a:pt x="380" y="377"/>
                  </a:lnTo>
                  <a:close/>
                  <a:moveTo>
                    <a:pt x="131" y="135"/>
                  </a:moveTo>
                  <a:lnTo>
                    <a:pt x="196" y="135"/>
                  </a:lnTo>
                  <a:lnTo>
                    <a:pt x="196" y="70"/>
                  </a:lnTo>
                  <a:lnTo>
                    <a:pt x="249" y="70"/>
                  </a:lnTo>
                  <a:lnTo>
                    <a:pt x="249" y="135"/>
                  </a:lnTo>
                  <a:lnTo>
                    <a:pt x="315" y="135"/>
                  </a:lnTo>
                  <a:lnTo>
                    <a:pt x="315" y="189"/>
                  </a:lnTo>
                  <a:lnTo>
                    <a:pt x="249" y="189"/>
                  </a:lnTo>
                  <a:lnTo>
                    <a:pt x="249" y="254"/>
                  </a:lnTo>
                  <a:lnTo>
                    <a:pt x="196" y="254"/>
                  </a:lnTo>
                  <a:lnTo>
                    <a:pt x="196" y="189"/>
                  </a:lnTo>
                  <a:lnTo>
                    <a:pt x="131" y="189"/>
                  </a:lnTo>
                  <a:lnTo>
                    <a:pt x="131" y="135"/>
                  </a:lnTo>
                  <a:close/>
                  <a:moveTo>
                    <a:pt x="66" y="320"/>
                  </a:moveTo>
                  <a:lnTo>
                    <a:pt x="131" y="320"/>
                  </a:lnTo>
                  <a:lnTo>
                    <a:pt x="131" y="377"/>
                  </a:lnTo>
                  <a:lnTo>
                    <a:pt x="66" y="377"/>
                  </a:lnTo>
                  <a:lnTo>
                    <a:pt x="66" y="320"/>
                  </a:lnTo>
                  <a:close/>
                  <a:moveTo>
                    <a:pt x="66" y="447"/>
                  </a:moveTo>
                  <a:lnTo>
                    <a:pt x="131" y="447"/>
                  </a:lnTo>
                  <a:lnTo>
                    <a:pt x="131" y="504"/>
                  </a:lnTo>
                  <a:lnTo>
                    <a:pt x="66" y="504"/>
                  </a:lnTo>
                  <a:lnTo>
                    <a:pt x="66" y="447"/>
                  </a:lnTo>
                  <a:close/>
                  <a:moveTo>
                    <a:pt x="66" y="574"/>
                  </a:moveTo>
                  <a:lnTo>
                    <a:pt x="131" y="574"/>
                  </a:lnTo>
                  <a:lnTo>
                    <a:pt x="131" y="627"/>
                  </a:lnTo>
                  <a:lnTo>
                    <a:pt x="66" y="627"/>
                  </a:lnTo>
                  <a:lnTo>
                    <a:pt x="66" y="574"/>
                  </a:lnTo>
                  <a:close/>
                  <a:moveTo>
                    <a:pt x="66" y="574"/>
                  </a:moveTo>
                  <a:lnTo>
                    <a:pt x="66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75A057DE-30E2-EF97-8B2F-A3627B17E6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95050" y="3714751"/>
              <a:ext cx="708025" cy="1312863"/>
            </a:xfrm>
            <a:custGeom>
              <a:avLst/>
              <a:gdLst>
                <a:gd name="T0" fmla="*/ 70 w 446"/>
                <a:gd name="T1" fmla="*/ 827 h 827"/>
                <a:gd name="T2" fmla="*/ 376 w 446"/>
                <a:gd name="T3" fmla="*/ 696 h 827"/>
                <a:gd name="T4" fmla="*/ 446 w 446"/>
                <a:gd name="T5" fmla="*/ 827 h 827"/>
                <a:gd name="T6" fmla="*/ 0 w 446"/>
                <a:gd name="T7" fmla="*/ 0 h 827"/>
                <a:gd name="T8" fmla="*/ 254 w 446"/>
                <a:gd name="T9" fmla="*/ 627 h 827"/>
                <a:gd name="T10" fmla="*/ 192 w 446"/>
                <a:gd name="T11" fmla="*/ 574 h 827"/>
                <a:gd name="T12" fmla="*/ 254 w 446"/>
                <a:gd name="T13" fmla="*/ 627 h 827"/>
                <a:gd name="T14" fmla="*/ 192 w 446"/>
                <a:gd name="T15" fmla="*/ 504 h 827"/>
                <a:gd name="T16" fmla="*/ 254 w 446"/>
                <a:gd name="T17" fmla="*/ 447 h 827"/>
                <a:gd name="T18" fmla="*/ 254 w 446"/>
                <a:gd name="T19" fmla="*/ 377 h 827"/>
                <a:gd name="T20" fmla="*/ 192 w 446"/>
                <a:gd name="T21" fmla="*/ 320 h 827"/>
                <a:gd name="T22" fmla="*/ 254 w 446"/>
                <a:gd name="T23" fmla="*/ 377 h 827"/>
                <a:gd name="T24" fmla="*/ 315 w 446"/>
                <a:gd name="T25" fmla="*/ 627 h 827"/>
                <a:gd name="T26" fmla="*/ 380 w 446"/>
                <a:gd name="T27" fmla="*/ 574 h 827"/>
                <a:gd name="T28" fmla="*/ 380 w 446"/>
                <a:gd name="T29" fmla="*/ 504 h 827"/>
                <a:gd name="T30" fmla="*/ 315 w 446"/>
                <a:gd name="T31" fmla="*/ 447 h 827"/>
                <a:gd name="T32" fmla="*/ 380 w 446"/>
                <a:gd name="T33" fmla="*/ 504 h 827"/>
                <a:gd name="T34" fmla="*/ 315 w 446"/>
                <a:gd name="T35" fmla="*/ 377 h 827"/>
                <a:gd name="T36" fmla="*/ 380 w 446"/>
                <a:gd name="T37" fmla="*/ 320 h 827"/>
                <a:gd name="T38" fmla="*/ 131 w 446"/>
                <a:gd name="T39" fmla="*/ 135 h 827"/>
                <a:gd name="T40" fmla="*/ 196 w 446"/>
                <a:gd name="T41" fmla="*/ 70 h 827"/>
                <a:gd name="T42" fmla="*/ 249 w 446"/>
                <a:gd name="T43" fmla="*/ 135 h 827"/>
                <a:gd name="T44" fmla="*/ 315 w 446"/>
                <a:gd name="T45" fmla="*/ 189 h 827"/>
                <a:gd name="T46" fmla="*/ 249 w 446"/>
                <a:gd name="T47" fmla="*/ 254 h 827"/>
                <a:gd name="T48" fmla="*/ 196 w 446"/>
                <a:gd name="T49" fmla="*/ 189 h 827"/>
                <a:gd name="T50" fmla="*/ 131 w 446"/>
                <a:gd name="T51" fmla="*/ 135 h 827"/>
                <a:gd name="T52" fmla="*/ 131 w 446"/>
                <a:gd name="T53" fmla="*/ 320 h 827"/>
                <a:gd name="T54" fmla="*/ 66 w 446"/>
                <a:gd name="T55" fmla="*/ 377 h 827"/>
                <a:gd name="T56" fmla="*/ 66 w 446"/>
                <a:gd name="T57" fmla="*/ 447 h 827"/>
                <a:gd name="T58" fmla="*/ 131 w 446"/>
                <a:gd name="T59" fmla="*/ 504 h 827"/>
                <a:gd name="T60" fmla="*/ 66 w 446"/>
                <a:gd name="T61" fmla="*/ 447 h 827"/>
                <a:gd name="T62" fmla="*/ 131 w 446"/>
                <a:gd name="T63" fmla="*/ 574 h 827"/>
                <a:gd name="T64" fmla="*/ 66 w 446"/>
                <a:gd name="T65" fmla="*/ 627 h 827"/>
                <a:gd name="T66" fmla="*/ 66 w 446"/>
                <a:gd name="T67" fmla="*/ 57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6" h="827">
                  <a:moveTo>
                    <a:pt x="0" y="827"/>
                  </a:moveTo>
                  <a:lnTo>
                    <a:pt x="70" y="827"/>
                  </a:lnTo>
                  <a:lnTo>
                    <a:pt x="70" y="696"/>
                  </a:lnTo>
                  <a:lnTo>
                    <a:pt x="376" y="696"/>
                  </a:lnTo>
                  <a:lnTo>
                    <a:pt x="376" y="827"/>
                  </a:lnTo>
                  <a:lnTo>
                    <a:pt x="446" y="827"/>
                  </a:lnTo>
                  <a:lnTo>
                    <a:pt x="446" y="0"/>
                  </a:lnTo>
                  <a:lnTo>
                    <a:pt x="0" y="0"/>
                  </a:lnTo>
                  <a:lnTo>
                    <a:pt x="0" y="827"/>
                  </a:lnTo>
                  <a:moveTo>
                    <a:pt x="254" y="627"/>
                  </a:moveTo>
                  <a:lnTo>
                    <a:pt x="192" y="627"/>
                  </a:lnTo>
                  <a:lnTo>
                    <a:pt x="192" y="574"/>
                  </a:lnTo>
                  <a:lnTo>
                    <a:pt x="254" y="574"/>
                  </a:lnTo>
                  <a:lnTo>
                    <a:pt x="254" y="627"/>
                  </a:lnTo>
                  <a:moveTo>
                    <a:pt x="254" y="504"/>
                  </a:moveTo>
                  <a:lnTo>
                    <a:pt x="192" y="504"/>
                  </a:lnTo>
                  <a:lnTo>
                    <a:pt x="192" y="447"/>
                  </a:lnTo>
                  <a:lnTo>
                    <a:pt x="254" y="447"/>
                  </a:lnTo>
                  <a:lnTo>
                    <a:pt x="254" y="504"/>
                  </a:lnTo>
                  <a:moveTo>
                    <a:pt x="254" y="377"/>
                  </a:moveTo>
                  <a:lnTo>
                    <a:pt x="192" y="377"/>
                  </a:lnTo>
                  <a:lnTo>
                    <a:pt x="192" y="320"/>
                  </a:lnTo>
                  <a:lnTo>
                    <a:pt x="254" y="320"/>
                  </a:lnTo>
                  <a:lnTo>
                    <a:pt x="254" y="377"/>
                  </a:lnTo>
                  <a:moveTo>
                    <a:pt x="380" y="627"/>
                  </a:moveTo>
                  <a:lnTo>
                    <a:pt x="315" y="627"/>
                  </a:lnTo>
                  <a:lnTo>
                    <a:pt x="315" y="574"/>
                  </a:lnTo>
                  <a:lnTo>
                    <a:pt x="380" y="574"/>
                  </a:lnTo>
                  <a:lnTo>
                    <a:pt x="380" y="627"/>
                  </a:lnTo>
                  <a:moveTo>
                    <a:pt x="380" y="504"/>
                  </a:moveTo>
                  <a:lnTo>
                    <a:pt x="315" y="504"/>
                  </a:lnTo>
                  <a:lnTo>
                    <a:pt x="315" y="447"/>
                  </a:lnTo>
                  <a:lnTo>
                    <a:pt x="380" y="447"/>
                  </a:lnTo>
                  <a:lnTo>
                    <a:pt x="380" y="504"/>
                  </a:lnTo>
                  <a:moveTo>
                    <a:pt x="380" y="377"/>
                  </a:moveTo>
                  <a:lnTo>
                    <a:pt x="315" y="377"/>
                  </a:lnTo>
                  <a:lnTo>
                    <a:pt x="315" y="320"/>
                  </a:lnTo>
                  <a:lnTo>
                    <a:pt x="380" y="320"/>
                  </a:lnTo>
                  <a:lnTo>
                    <a:pt x="380" y="377"/>
                  </a:lnTo>
                  <a:moveTo>
                    <a:pt x="131" y="135"/>
                  </a:moveTo>
                  <a:lnTo>
                    <a:pt x="196" y="135"/>
                  </a:lnTo>
                  <a:lnTo>
                    <a:pt x="196" y="70"/>
                  </a:lnTo>
                  <a:lnTo>
                    <a:pt x="249" y="70"/>
                  </a:lnTo>
                  <a:lnTo>
                    <a:pt x="249" y="135"/>
                  </a:lnTo>
                  <a:lnTo>
                    <a:pt x="315" y="135"/>
                  </a:lnTo>
                  <a:lnTo>
                    <a:pt x="315" y="189"/>
                  </a:lnTo>
                  <a:lnTo>
                    <a:pt x="249" y="189"/>
                  </a:lnTo>
                  <a:lnTo>
                    <a:pt x="249" y="254"/>
                  </a:lnTo>
                  <a:lnTo>
                    <a:pt x="196" y="254"/>
                  </a:lnTo>
                  <a:lnTo>
                    <a:pt x="196" y="189"/>
                  </a:lnTo>
                  <a:lnTo>
                    <a:pt x="131" y="189"/>
                  </a:lnTo>
                  <a:lnTo>
                    <a:pt x="131" y="135"/>
                  </a:lnTo>
                  <a:moveTo>
                    <a:pt x="66" y="320"/>
                  </a:moveTo>
                  <a:lnTo>
                    <a:pt x="131" y="320"/>
                  </a:lnTo>
                  <a:lnTo>
                    <a:pt x="131" y="377"/>
                  </a:lnTo>
                  <a:lnTo>
                    <a:pt x="66" y="377"/>
                  </a:lnTo>
                  <a:lnTo>
                    <a:pt x="66" y="320"/>
                  </a:lnTo>
                  <a:moveTo>
                    <a:pt x="66" y="447"/>
                  </a:moveTo>
                  <a:lnTo>
                    <a:pt x="131" y="447"/>
                  </a:lnTo>
                  <a:lnTo>
                    <a:pt x="131" y="504"/>
                  </a:lnTo>
                  <a:lnTo>
                    <a:pt x="66" y="504"/>
                  </a:lnTo>
                  <a:lnTo>
                    <a:pt x="66" y="447"/>
                  </a:lnTo>
                  <a:moveTo>
                    <a:pt x="66" y="574"/>
                  </a:moveTo>
                  <a:lnTo>
                    <a:pt x="131" y="574"/>
                  </a:lnTo>
                  <a:lnTo>
                    <a:pt x="131" y="627"/>
                  </a:lnTo>
                  <a:lnTo>
                    <a:pt x="66" y="627"/>
                  </a:lnTo>
                  <a:lnTo>
                    <a:pt x="66" y="574"/>
                  </a:lnTo>
                  <a:moveTo>
                    <a:pt x="66" y="574"/>
                  </a:moveTo>
                  <a:lnTo>
                    <a:pt x="66" y="5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3D392A9E-6774-8F03-3A09-EDF2A64BE029}"/>
              </a:ext>
            </a:extLst>
          </p:cNvPr>
          <p:cNvSpPr txBox="1">
            <a:spLocks/>
          </p:cNvSpPr>
          <p:nvPr/>
        </p:nvSpPr>
        <p:spPr>
          <a:xfrm>
            <a:off x="829325" y="397951"/>
            <a:ext cx="10515600" cy="749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Referral Workflow in EPIC (Health Center)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98EB60-11A7-994F-7411-682462DF7CCD}"/>
              </a:ext>
            </a:extLst>
          </p:cNvPr>
          <p:cNvSpPr txBox="1"/>
          <p:nvPr/>
        </p:nvSpPr>
        <p:spPr>
          <a:xfrm>
            <a:off x="10141527" y="60821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D62B0C-33F3-52E3-9AF4-7527106862A5}"/>
              </a:ext>
            </a:extLst>
          </p:cNvPr>
          <p:cNvSpPr txBox="1"/>
          <p:nvPr/>
        </p:nvSpPr>
        <p:spPr>
          <a:xfrm>
            <a:off x="4935787" y="1908124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Place the Order</a:t>
            </a:r>
          </a:p>
          <a:p>
            <a:pPr marL="971550" lvl="1" indent="-514350">
              <a:buFont typeface="+mj-lt"/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Continuity Care Notes</a:t>
            </a:r>
          </a:p>
          <a:p>
            <a:pPr marL="971550" lvl="1" indent="-514350">
              <a:buFont typeface="+mj-lt"/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 the Referral</a:t>
            </a:r>
          </a:p>
          <a:p>
            <a:pPr marL="971550" lvl="1" indent="-514350">
              <a:buFont typeface="+mj-lt"/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Reviewing AHEC Report</a:t>
            </a:r>
          </a:p>
          <a:p>
            <a:pPr marL="971550" lvl="1" indent="-514350">
              <a:buFont typeface="+mj-lt"/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the loop</a:t>
            </a:r>
          </a:p>
        </p:txBody>
      </p:sp>
    </p:spTree>
    <p:extLst>
      <p:ext uri="{BB962C8B-B14F-4D97-AF65-F5344CB8AC3E}">
        <p14:creationId xmlns:p14="http://schemas.microsoft.com/office/powerpoint/2010/main" val="2204909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4284-89BC-9380-1762-99FE1DFF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61" y="320289"/>
            <a:ext cx="10515600" cy="74965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Place the Order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✅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Place the Referral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D8CA3-9A61-FD80-E532-DEAF37108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540" y="1246922"/>
            <a:ext cx="10600521" cy="490729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place the order, navigate below your screen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Add Order.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E3DF4C-6319-EC3A-F43A-CE510969531C}"/>
              </a:ext>
            </a:extLst>
          </p:cNvPr>
          <p:cNvGrpSpPr/>
          <p:nvPr/>
        </p:nvGrpSpPr>
        <p:grpSpPr>
          <a:xfrm>
            <a:off x="869309" y="1125356"/>
            <a:ext cx="1154721" cy="0"/>
            <a:chOff x="5796023" y="1349829"/>
            <a:chExt cx="1690626" cy="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101031D-FD10-8B76-454F-B47FE261995A}"/>
                </a:ext>
              </a:extLst>
            </p:cNvPr>
            <p:cNvCxnSpPr>
              <a:cxnSpLocks/>
            </p:cNvCxnSpPr>
            <p:nvPr/>
          </p:nvCxnSpPr>
          <p:spPr>
            <a:xfrm>
              <a:off x="5796023" y="1349829"/>
              <a:ext cx="390465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706DF59-015C-651E-A660-63AA7093AB7F}"/>
                </a:ext>
              </a:extLst>
            </p:cNvPr>
            <p:cNvCxnSpPr>
              <a:cxnSpLocks/>
            </p:cNvCxnSpPr>
            <p:nvPr/>
          </p:nvCxnSpPr>
          <p:spPr>
            <a:xfrm>
              <a:off x="6229410" y="1349829"/>
              <a:ext cx="390465" cy="0"/>
            </a:xfrm>
            <a:prstGeom prst="line">
              <a:avLst/>
            </a:prstGeom>
            <a:ln w="698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82E05F6-17EE-E11D-B035-FED429DCFE07}"/>
                </a:ext>
              </a:extLst>
            </p:cNvPr>
            <p:cNvCxnSpPr>
              <a:cxnSpLocks/>
            </p:cNvCxnSpPr>
            <p:nvPr/>
          </p:nvCxnSpPr>
          <p:spPr>
            <a:xfrm>
              <a:off x="6662797" y="1349829"/>
              <a:ext cx="390465" cy="0"/>
            </a:xfrm>
            <a:prstGeom prst="line">
              <a:avLst/>
            </a:prstGeom>
            <a:ln w="698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156FBD-ECB2-993D-8B2F-E1EEDBF1B05B}"/>
                </a:ext>
              </a:extLst>
            </p:cNvPr>
            <p:cNvCxnSpPr>
              <a:cxnSpLocks/>
            </p:cNvCxnSpPr>
            <p:nvPr/>
          </p:nvCxnSpPr>
          <p:spPr>
            <a:xfrm>
              <a:off x="7096184" y="1349829"/>
              <a:ext cx="390465" cy="0"/>
            </a:xfrm>
            <a:prstGeom prst="line">
              <a:avLst/>
            </a:prstGeom>
            <a:ln w="698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8E75917-A7BF-874F-C0C3-BF609FC4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247" y="1712946"/>
            <a:ext cx="7620028" cy="4468978"/>
          </a:xfrm>
          <a:prstGeom prst="rect">
            <a:avLst/>
          </a:prstGeom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C0865C33-CF23-13E0-8D88-35AAF2B1D8EF}"/>
              </a:ext>
            </a:extLst>
          </p:cNvPr>
          <p:cNvSpPr/>
          <p:nvPr/>
        </p:nvSpPr>
        <p:spPr>
          <a:xfrm rot="5400000">
            <a:off x="3211886" y="5646491"/>
            <a:ext cx="512618" cy="1720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26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CN Corporate Template [Read-Only]" id="{D5BA2500-55F7-4E9C-8749-351098D1BF4E}" vid="{3850FFC4-6A9F-4D8F-A425-E30B01D5C8D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8FDAAD1D04394C9D609CEFA8DB524F" ma:contentTypeVersion="19" ma:contentTypeDescription="Create a new document." ma:contentTypeScope="" ma:versionID="af92f2409b2428cd927f3b708247f25f">
  <xsd:schema xmlns:xsd="http://www.w3.org/2001/XMLSchema" xmlns:xs="http://www.w3.org/2001/XMLSchema" xmlns:p="http://schemas.microsoft.com/office/2006/metadata/properties" xmlns:ns2="77a09038-624d-4dca-815f-2d33575a0eaa" xmlns:ns3="cf5ae416-ad29-465d-a3f1-98254eb4162e" targetNamespace="http://schemas.microsoft.com/office/2006/metadata/properties" ma:root="true" ma:fieldsID="b87c344f3a09f3fba9505bd42aec7fc0" ns2:_="" ns3:_="">
    <xsd:import namespace="77a09038-624d-4dca-815f-2d33575a0eaa"/>
    <xsd:import namespace="cf5ae416-ad29-465d-a3f1-98254eb416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Comme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a09038-624d-4dca-815f-2d33575a0e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mments" ma:index="14" nillable="true" ma:displayName="Comments" ma:description="Additional Comments on the documentation" ma:format="Dropdown" ma:internalName="Comments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5555392-f0e1-4dc5-9028-7153344d79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5ae416-ad29-465d-a3f1-98254eb4162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446d0bb-e972-4e56-92c1-401acbfa1cf9}" ma:internalName="TaxCatchAll" ma:showField="CatchAllData" ma:web="cf5ae416-ad29-465d-a3f1-98254eb416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5ae416-ad29-465d-a3f1-98254eb4162e" xsi:nil="true"/>
    <lcf76f155ced4ddcb4097134ff3c332f xmlns="77a09038-624d-4dca-815f-2d33575a0eaa">
      <Terms xmlns="http://schemas.microsoft.com/office/infopath/2007/PartnerControls"/>
    </lcf76f155ced4ddcb4097134ff3c332f>
    <Comments xmlns="77a09038-624d-4dca-815f-2d33575a0eaa" xsi:nil="true"/>
  </documentManagement>
</p:properties>
</file>

<file path=customXml/itemProps1.xml><?xml version="1.0" encoding="utf-8"?>
<ds:datastoreItem xmlns:ds="http://schemas.openxmlformats.org/officeDocument/2006/customXml" ds:itemID="{F91904BF-5ABE-465F-866A-D86F139EA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a09038-624d-4dca-815f-2d33575a0eaa"/>
    <ds:schemaRef ds:uri="cf5ae416-ad29-465d-a3f1-98254eb416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4A00F0-5CAC-4799-9FAF-AC1A0ABDFA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36FCF2-4259-4581-A256-A96289B1CB33}">
  <ds:schemaRefs>
    <ds:schemaRef ds:uri="528430e8-8c32-488c-9f2d-30239ca7811c"/>
    <ds:schemaRef ds:uri="77a09038-624d-4dca-815f-2d33575a0eaa"/>
    <ds:schemaRef ds:uri="cf5ae416-ad29-465d-a3f1-98254eb4162e"/>
    <ds:schemaRef ds:uri="d7aabd45-b0d6-4501-8ff6-3743afcf69c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14251</TotalTime>
  <Words>1363</Words>
  <Application>Microsoft Office PowerPoint</Application>
  <PresentationFormat>Widescreen</PresentationFormat>
  <Paragraphs>170</Paragraphs>
  <Slides>32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Retrospect</vt:lpstr>
      <vt:lpstr>Tobacco Free Florida AHEC Cessation Referral Implementation Training</vt:lpstr>
      <vt:lpstr>PowerPoint Presentation</vt:lpstr>
      <vt:lpstr>Tobacco Free Florida AHEC Cessation</vt:lpstr>
      <vt:lpstr>Participating Health Centers</vt:lpstr>
      <vt:lpstr>Bi-Directional e-Referral Process Overview</vt:lpstr>
      <vt:lpstr>Bi-Directional e-Referral Process Flow</vt:lpstr>
      <vt:lpstr>PowerPoint Presentation</vt:lpstr>
      <vt:lpstr>PowerPoint Presentation</vt:lpstr>
      <vt:lpstr>How to Place the Order - ✅ Step 1: Place the Referral Order</vt:lpstr>
      <vt:lpstr>✅ Step 1: Place the Referral Order</vt:lpstr>
      <vt:lpstr>✅ Step 1: Place the Referral Order</vt:lpstr>
      <vt:lpstr>✅ Step 1: Place the Referral Order</vt:lpstr>
      <vt:lpstr>✅ Step 2: Sign the Order</vt:lpstr>
      <vt:lpstr>✅ Step 3: Associate a Diagnosis</vt:lpstr>
      <vt:lpstr>Review the Continuity of Care Notes</vt:lpstr>
      <vt:lpstr>Review the Continuity of Care Notes</vt:lpstr>
      <vt:lpstr>Managing the Referral</vt:lpstr>
      <vt:lpstr>Managing the Referral</vt:lpstr>
      <vt:lpstr>Reviewing the Report</vt:lpstr>
      <vt:lpstr>Reviewing the Report</vt:lpstr>
      <vt:lpstr>Close the Loop</vt:lpstr>
      <vt:lpstr>Close the Loop</vt:lpstr>
      <vt:lpstr>Close the Loop</vt:lpstr>
      <vt:lpstr>Close the Loop</vt:lpstr>
      <vt:lpstr>Close the Loop</vt:lpstr>
      <vt:lpstr>AHEC Dashboard: Managing Received Referrals</vt:lpstr>
      <vt:lpstr>AHEC Dashboard: Select Referrals</vt:lpstr>
      <vt:lpstr>AHEC Dashboard: View Patient Profile</vt:lpstr>
      <vt:lpstr>AHEC Dashboard: Edit Patient Status</vt:lpstr>
      <vt:lpstr>AHEC Dashboard: Edit Patient Staus</vt:lpstr>
      <vt:lpstr>Key Reminders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Kassaye, Hirut G. (HCN)</dc:creator>
  <cp:lastModifiedBy>Zhang Paley, Veronica</cp:lastModifiedBy>
  <cp:revision>356</cp:revision>
  <dcterms:created xsi:type="dcterms:W3CDTF">2024-03-07T15:25:59Z</dcterms:created>
  <dcterms:modified xsi:type="dcterms:W3CDTF">2025-05-14T15:58:31Z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0x0101008A8FDAAD1D04394C9D609CEFA8DB524F</vt:lpwstr>
  </property>
  <property fmtid="{D5CDD505-2E9C-101B-9397-08002B2CF9AE}" pid="3" name="MediaServiceImageTags">
    <vt:lpwstr/>
  </property>
</Properties>
</file>